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4" r:id="rId1"/>
  </p:sldMasterIdLst>
  <p:notesMasterIdLst>
    <p:notesMasterId r:id="rId23"/>
  </p:notesMasterIdLst>
  <p:handoutMasterIdLst>
    <p:handoutMasterId r:id="rId24"/>
  </p:handoutMasterIdLst>
  <p:sldIdLst>
    <p:sldId id="462" r:id="rId2"/>
    <p:sldId id="432" r:id="rId3"/>
    <p:sldId id="363" r:id="rId4"/>
    <p:sldId id="434" r:id="rId5"/>
    <p:sldId id="293" r:id="rId6"/>
    <p:sldId id="458" r:id="rId7"/>
    <p:sldId id="441" r:id="rId8"/>
    <p:sldId id="471" r:id="rId9"/>
    <p:sldId id="459" r:id="rId10"/>
    <p:sldId id="464" r:id="rId11"/>
    <p:sldId id="256" r:id="rId12"/>
    <p:sldId id="257" r:id="rId13"/>
    <p:sldId id="444" r:id="rId14"/>
    <p:sldId id="447" r:id="rId15"/>
    <p:sldId id="460" r:id="rId16"/>
    <p:sldId id="466" r:id="rId17"/>
    <p:sldId id="467" r:id="rId18"/>
    <p:sldId id="469" r:id="rId19"/>
    <p:sldId id="470" r:id="rId20"/>
    <p:sldId id="465" r:id="rId21"/>
    <p:sldId id="455" r:id="rId22"/>
  </p:sldIdLst>
  <p:sldSz cx="9144000" cy="5143500" type="screen16x9"/>
  <p:notesSz cx="6858000" cy="9144000"/>
  <p:custDataLst>
    <p:tags r:id="rId25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2" userDrawn="1">
          <p15:clr>
            <a:srgbClr val="A4A3A4"/>
          </p15:clr>
        </p15:guide>
        <p15:guide id="2" pos="226" userDrawn="1">
          <p15:clr>
            <a:srgbClr val="A4A3A4"/>
          </p15:clr>
        </p15:guide>
        <p15:guide id="3" orient="horz" pos="123" userDrawn="1">
          <p15:clr>
            <a:srgbClr val="A4A3A4"/>
          </p15:clr>
        </p15:guide>
        <p15:guide id="4" pos="1474" userDrawn="1">
          <p15:clr>
            <a:srgbClr val="A4A3A4"/>
          </p15:clr>
        </p15:guide>
        <p15:guide id="5" orient="horz" pos="164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06E"/>
    <a:srgbClr val="2E4864"/>
    <a:srgbClr val="5B5A7B"/>
    <a:srgbClr val="E0E0E0"/>
    <a:srgbClr val="EFEFEF"/>
    <a:srgbClr val="10327B"/>
    <a:srgbClr val="000000"/>
    <a:srgbClr val="FAFAFA"/>
    <a:srgbClr val="FDFDFD"/>
    <a:srgbClr val="838E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1" autoAdjust="0"/>
    <p:restoredTop sz="96314" autoAdjust="0"/>
  </p:normalViewPr>
  <p:slideViewPr>
    <p:cSldViewPr snapToGrid="0" showGuides="1">
      <p:cViewPr varScale="1">
        <p:scale>
          <a:sx n="87" d="100"/>
          <a:sy n="87" d="100"/>
        </p:scale>
        <p:origin x="72" y="1277"/>
      </p:cViewPr>
      <p:guideLst>
        <p:guide orient="horz" pos="2142"/>
        <p:guide pos="226"/>
        <p:guide orient="horz" pos="123"/>
        <p:guide pos="1474"/>
        <p:guide orient="horz" pos="164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2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DC7E0A-FE25-4298-B2A5-F81E4409DC3D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404E8C-F5F4-4E78-B894-8ABE74AB9A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165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DB2BC2-E36F-4014-826D-67C3AA5D550C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64EC1F-4C1A-4575-A29E-535B091AA9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719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>
                <a:solidFill>
                  <a:prstClr val="black"/>
                </a:solidFill>
              </a:rPr>
              <a:pPr/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53306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166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7102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2590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3169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4928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669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20319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6130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330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912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006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5103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27141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7320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928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1204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64EC1F-4C1A-4575-A29E-535B091AA9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0769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5936598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 userDrawn="1"/>
        </p:nvGrpSpPr>
        <p:grpSpPr>
          <a:xfrm>
            <a:off x="337511" y="183664"/>
            <a:ext cx="528375" cy="484787"/>
            <a:chOff x="337511" y="183664"/>
            <a:chExt cx="528375" cy="484787"/>
          </a:xfrm>
        </p:grpSpPr>
        <p:sp>
          <p:nvSpPr>
            <p:cNvPr id="15" name="椭圆 14"/>
            <p:cNvSpPr/>
            <p:nvPr/>
          </p:nvSpPr>
          <p:spPr>
            <a:xfrm>
              <a:off x="359098" y="183664"/>
              <a:ext cx="484788" cy="48478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415499" y="237042"/>
              <a:ext cx="378031" cy="37803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729509" y="186824"/>
              <a:ext cx="112907" cy="112907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337511" y="278417"/>
              <a:ext cx="82915" cy="82915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415499" y="581071"/>
              <a:ext cx="63760" cy="6376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799881" y="485964"/>
              <a:ext cx="66005" cy="66005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72660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921458" y="781003"/>
            <a:ext cx="1836773" cy="2046173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824904" y="2328028"/>
            <a:ext cx="1836773" cy="251906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23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6824904" y="777552"/>
            <a:ext cx="1836773" cy="1473306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921458" y="2911151"/>
            <a:ext cx="1836773" cy="1935942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</a:defRPr>
            </a:lvl1pPr>
          </a:lstStyle>
          <a:p>
            <a:pPr marL="0"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38189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42416" y="1443476"/>
            <a:ext cx="1836773" cy="2046173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2773829" y="1443476"/>
            <a:ext cx="1836773" cy="2046173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25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4705242" y="1443476"/>
            <a:ext cx="1836773" cy="2046173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26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636655" y="1443475"/>
            <a:ext cx="1836773" cy="2046173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</a:defRPr>
            </a:lvl1pPr>
          </a:lstStyle>
          <a:p>
            <a:pPr marL="0"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551518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337511" y="1088314"/>
            <a:ext cx="8499413" cy="273486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Arial Unicode MS" panose="020B0604020202020204" pitchFamily="34" charset="-122"/>
              </a:defRPr>
            </a:lvl1pPr>
          </a:lstStyle>
          <a:p>
            <a:pPr marL="0" lvl="0" algn="ctr"/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6302118" y="2944975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www.1ppt.com/xiazai/jihua/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www.1ppt.com/xiazai/jianli/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www.1ppt.com/xiazai/huibao/    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F7005-9383-42C0-A374-E507AD6B23EE}" type="datetimeFigureOut">
              <a:rPr lang="zh-CN" altLang="en-US" smtClean="0"/>
              <a:t>2021/5/7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5EA4E-3D33-45DE-B4D9-3F7D650B895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50" r:id="rId16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椭圆 65"/>
          <p:cNvSpPr/>
          <p:nvPr/>
        </p:nvSpPr>
        <p:spPr>
          <a:xfrm>
            <a:off x="1256583" y="3729788"/>
            <a:ext cx="677676" cy="677676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1458034" y="1269681"/>
            <a:ext cx="274777" cy="274777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8" name="同心圆 67"/>
          <p:cNvSpPr/>
          <p:nvPr/>
        </p:nvSpPr>
        <p:spPr>
          <a:xfrm>
            <a:off x="3216986" y="4440948"/>
            <a:ext cx="301060" cy="301060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3230128" y="4454089"/>
            <a:ext cx="274777" cy="274777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0" name="同心圆 69"/>
          <p:cNvSpPr/>
          <p:nvPr/>
        </p:nvSpPr>
        <p:spPr>
          <a:xfrm>
            <a:off x="2712289" y="923490"/>
            <a:ext cx="623903" cy="623903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2725906" y="937107"/>
            <a:ext cx="596669" cy="596669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2" name="同心圆 71"/>
          <p:cNvSpPr/>
          <p:nvPr/>
        </p:nvSpPr>
        <p:spPr>
          <a:xfrm>
            <a:off x="2098096" y="4423601"/>
            <a:ext cx="219777" cy="219777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107689" y="4433195"/>
            <a:ext cx="200590" cy="200590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4" name="同心圆 73"/>
          <p:cNvSpPr/>
          <p:nvPr/>
        </p:nvSpPr>
        <p:spPr>
          <a:xfrm>
            <a:off x="773524" y="3230102"/>
            <a:ext cx="287919" cy="287919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786091" y="3242670"/>
            <a:ext cx="262784" cy="262784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2033501" y="1132292"/>
            <a:ext cx="412166" cy="412166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3024240" y="3866718"/>
            <a:ext cx="137389" cy="137389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8" name="同心圆 77"/>
          <p:cNvSpPr/>
          <p:nvPr/>
        </p:nvSpPr>
        <p:spPr>
          <a:xfrm>
            <a:off x="3600310" y="4149157"/>
            <a:ext cx="452191" cy="452191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3610180" y="4159027"/>
            <a:ext cx="432452" cy="432452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479790" y="4314422"/>
            <a:ext cx="379661" cy="379661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81" name="同心圆 80"/>
          <p:cNvSpPr/>
          <p:nvPr/>
        </p:nvSpPr>
        <p:spPr>
          <a:xfrm>
            <a:off x="2479790" y="3699099"/>
            <a:ext cx="301060" cy="301060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2492931" y="3712241"/>
            <a:ext cx="274777" cy="274777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83" name="同心圆 82"/>
          <p:cNvSpPr/>
          <p:nvPr/>
        </p:nvSpPr>
        <p:spPr>
          <a:xfrm>
            <a:off x="2470196" y="249673"/>
            <a:ext cx="219777" cy="219777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2479790" y="259266"/>
            <a:ext cx="200590" cy="200590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85" name="同心圆 84"/>
          <p:cNvSpPr/>
          <p:nvPr/>
        </p:nvSpPr>
        <p:spPr>
          <a:xfrm>
            <a:off x="786092" y="833234"/>
            <a:ext cx="287919" cy="287919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798659" y="845802"/>
            <a:ext cx="262784" cy="262784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2170890" y="574569"/>
            <a:ext cx="137389" cy="137389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88" name="同心圆 87"/>
          <p:cNvSpPr/>
          <p:nvPr/>
        </p:nvSpPr>
        <p:spPr>
          <a:xfrm>
            <a:off x="503923" y="1269681"/>
            <a:ext cx="727904" cy="727904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519810" y="1285567"/>
            <a:ext cx="696131" cy="696131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0" name="同心圆 89"/>
          <p:cNvSpPr/>
          <p:nvPr/>
        </p:nvSpPr>
        <p:spPr>
          <a:xfrm>
            <a:off x="3610178" y="367913"/>
            <a:ext cx="287919" cy="287919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3622746" y="380480"/>
            <a:ext cx="262784" cy="262784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464439" y="2571751"/>
            <a:ext cx="137389" cy="137389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222274" y="322042"/>
            <a:ext cx="379661" cy="379661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4" name="同心圆 93"/>
          <p:cNvSpPr/>
          <p:nvPr/>
        </p:nvSpPr>
        <p:spPr>
          <a:xfrm>
            <a:off x="2630319" y="4754469"/>
            <a:ext cx="301060" cy="301060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2643461" y="4767610"/>
            <a:ext cx="274777" cy="274777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6" name="同心圆 95"/>
          <p:cNvSpPr/>
          <p:nvPr/>
        </p:nvSpPr>
        <p:spPr>
          <a:xfrm>
            <a:off x="8401532" y="4823614"/>
            <a:ext cx="287919" cy="256730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8414099" y="4834821"/>
            <a:ext cx="262784" cy="234317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8" name="同心圆 97"/>
          <p:cNvSpPr/>
          <p:nvPr/>
        </p:nvSpPr>
        <p:spPr>
          <a:xfrm>
            <a:off x="2539444" y="1503279"/>
            <a:ext cx="150530" cy="150530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black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2546014" y="1509849"/>
            <a:ext cx="137389" cy="137389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378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800" kern="0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100" name="文本框 9"/>
          <p:cNvSpPr txBox="1"/>
          <p:nvPr/>
        </p:nvSpPr>
        <p:spPr>
          <a:xfrm>
            <a:off x="2107689" y="2605820"/>
            <a:ext cx="642918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r"/>
            <a:r>
              <a:rPr lang="en-US" altLang="zh-CN" sz="2000" b="1" dirty="0">
                <a:solidFill>
                  <a:srgbClr val="27506E"/>
                </a:solidFill>
                <a:latin typeface="微软雅黑" panose="020B0503020204020204" pitchFamily="34" charset="-122"/>
              </a:rPr>
              <a:t>Effects of P2P Intercity Express on Agriculture Development – Evidence from China</a:t>
            </a:r>
            <a:endParaRPr lang="zh-CN" altLang="en-US" sz="2000" b="1" dirty="0">
              <a:solidFill>
                <a:srgbClr val="27506E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1" name="圆角矩形 100"/>
          <p:cNvSpPr/>
          <p:nvPr/>
        </p:nvSpPr>
        <p:spPr>
          <a:xfrm>
            <a:off x="6838310" y="2050375"/>
            <a:ext cx="1698567" cy="463809"/>
          </a:xfrm>
          <a:prstGeom prst="roundRect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algn="ctr" defTabSz="914400">
              <a:defRPr/>
            </a:pPr>
            <a:r>
              <a:rPr lang="en-US" altLang="zh-CN" sz="3600" kern="0" dirty="0">
                <a:solidFill>
                  <a:prstClr val="white"/>
                </a:solidFill>
                <a:latin typeface="Agency FB" panose="020B0503020202020204" pitchFamily="34" charset="0"/>
                <a:ea typeface="宋体"/>
              </a:rPr>
              <a:t>2021</a:t>
            </a:r>
            <a:endParaRPr lang="zh-CN" altLang="en-US" sz="3600" kern="0" dirty="0">
              <a:solidFill>
                <a:prstClr val="white"/>
              </a:solidFill>
              <a:latin typeface="Agency FB" panose="020B0503020202020204" pitchFamily="34" charset="0"/>
              <a:ea typeface="宋体"/>
            </a:endParaRPr>
          </a:p>
        </p:txBody>
      </p:sp>
      <p:sp>
        <p:nvSpPr>
          <p:cNvPr id="102" name="文本框 68"/>
          <p:cNvSpPr txBox="1"/>
          <p:nvPr/>
        </p:nvSpPr>
        <p:spPr>
          <a:xfrm>
            <a:off x="3161629" y="3320704"/>
            <a:ext cx="5375249" cy="3385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defRPr/>
            </a:pPr>
            <a:r>
              <a:rPr lang="en-US" altLang="zh-CN" sz="1100" b="1" dirty="0">
                <a:solidFill>
                  <a:srgbClr val="27506E"/>
                </a:solidFill>
                <a:latin typeface="Adobe 繁黑體 Std B" panose="020B0700000000000000" pitchFamily="34" charset="-128"/>
                <a:ea typeface="Adobe 繁黑體 Std B" panose="020B0700000000000000" pitchFamily="34" charset="-128"/>
              </a:rPr>
              <a:t>Chunyu Qu</a:t>
            </a:r>
          </a:p>
          <a:p>
            <a:pPr algn="r">
              <a:defRPr/>
            </a:pPr>
            <a:r>
              <a:rPr lang="en-US" altLang="zh-CN" sz="1100" b="1" dirty="0">
                <a:solidFill>
                  <a:srgbClr val="27506E"/>
                </a:solidFill>
                <a:latin typeface="Adobe 繁黑體 Std B" panose="020B0700000000000000" pitchFamily="34" charset="-128"/>
                <a:ea typeface="Adobe 繁黑體 Std B" panose="020B0700000000000000" pitchFamily="34" charset="-128"/>
              </a:rPr>
              <a:t>Fordham University</a:t>
            </a:r>
            <a:endParaRPr lang="zh-CN" altLang="en-US" sz="1100" b="1" dirty="0">
              <a:solidFill>
                <a:srgbClr val="27506E"/>
              </a:solidFill>
              <a:latin typeface="Adobe 繁黑體 Std B" panose="020B0700000000000000" pitchFamily="34" charset="-128"/>
              <a:ea typeface="Adobe 繁黑體 Std B" panose="020B07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360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8.33333E-7 -7.40741E-7 L 0.05121 -0.31451 " pathEditMode="relative" rAng="0" ptsTypes="AA">
                                      <p:cBhvr>
                                        <p:cTn id="13" dur="500" spd="-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52" y="-15741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4" presetClass="pat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44444E-6 -3.45679E-6 L -0.10381 -0.2787 " pathEditMode="relative" rAng="0" ptsTypes="AA">
                                      <p:cBhvr>
                                        <p:cTn id="22" dur="500" spd="-10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91" y="-1395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77778E-7 2.71605E-6 L 0.1526 -0.4034 " pathEditMode="relative" rAng="0" ptsTypes="AA">
                                      <p:cBhvr>
                                        <p:cTn id="31" dur="500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22" y="-20185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8.33333E-7 3.20988E-6 L 0.0625 0.20555 " pathEditMode="relative" rAng="0" ptsTypes="AA">
                                      <p:cBhvr>
                                        <p:cTn id="47" dur="500" spd="-100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5" y="10278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66667E-6 0 L -0.01371 0.35 " pathEditMode="relative" rAng="0" ptsTypes="AA">
                                      <p:cBhvr>
                                        <p:cTn id="56" dur="500" spd="-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4" y="1750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35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33333E-6 -1.60494E-6 L 0.16875 -0.04074 " pathEditMode="relative" rAng="0" ptsTypes="AA">
                                      <p:cBhvr>
                                        <p:cTn id="58" dur="500" spd="-100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38" y="-2037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2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05556E-6 1.35802E-6 L -0.71216 -0.4034 " pathEditMode="relative" rAng="0" ptsTypes="AA">
                                      <p:cBhvr>
                                        <p:cTn id="67" dur="500" spd="-10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608" y="-20185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4" presetClass="pat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2.77778E-7 -4.32099E-6 L -0.6901 -0.46574 " pathEditMode="relative" rAng="0" ptsTypes="AA">
                                      <p:cBhvr>
                                        <p:cTn id="76" dur="500" spd="-100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514" y="-233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6" grpId="1" animBg="1"/>
      <p:bldP spid="66" grpId="2" animBg="1"/>
      <p:bldP spid="67" grpId="0" animBg="1"/>
      <p:bldP spid="67" grpId="1" animBg="1"/>
      <p:bldP spid="67" grpId="2" animBg="1"/>
      <p:bldP spid="76" grpId="0" animBg="1"/>
      <p:bldP spid="76" grpId="1" animBg="1"/>
      <p:bldP spid="76" grpId="2" animBg="1"/>
      <p:bldP spid="77" grpId="0" animBg="1"/>
      <p:bldP spid="77" grpId="1" animBg="1"/>
      <p:bldP spid="77" grpId="2" animBg="1"/>
      <p:bldP spid="80" grpId="0" animBg="1"/>
      <p:bldP spid="80" grpId="1" animBg="1"/>
      <p:bldP spid="80" grpId="2" animBg="1"/>
      <p:bldP spid="87" grpId="0" animBg="1"/>
      <p:bldP spid="87" grpId="1" animBg="1"/>
      <p:bldP spid="87" grpId="2" animBg="1"/>
      <p:bldP spid="92" grpId="0" animBg="1"/>
      <p:bldP spid="92" grpId="1" animBg="1"/>
      <p:bldP spid="92" grpId="2" animBg="1"/>
      <p:bldP spid="93" grpId="0" animBg="1"/>
      <p:bldP spid="93" grpId="1" animBg="1"/>
      <p:bldP spid="93" grpId="2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59143FF-B49E-4666-8839-2720C37D7B13}"/>
              </a:ext>
            </a:extLst>
          </p:cNvPr>
          <p:cNvSpPr txBox="1"/>
          <p:nvPr/>
        </p:nvSpPr>
        <p:spPr>
          <a:xfrm>
            <a:off x="910492" y="2525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Data and Experiment D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8CDCC7-8ADA-4D9C-9102-0D44CD998505}"/>
              </a:ext>
            </a:extLst>
          </p:cNvPr>
          <p:cNvSpPr txBox="1"/>
          <p:nvPr/>
        </p:nvSpPr>
        <p:spPr>
          <a:xfrm>
            <a:off x="414215" y="882024"/>
            <a:ext cx="239932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cs typeface="+mn-ea"/>
                <a:sym typeface="+mn-lt"/>
              </a:rPr>
              <a:t>China’s new transportation and shipment boom plan</a:t>
            </a: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4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Huolala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announced expand business into Yunnan mountain area by 2023</a:t>
            </a: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4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Mengsa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town (V1) and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Longyang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(V2) reply on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Lincang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(96.8% in V1) – classic inter-city express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9EC2E1-D92E-452A-868D-0513D6CB8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865" y="618663"/>
            <a:ext cx="6163075" cy="404712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C4D3D31-F81D-448E-98B6-C504290F3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26" y="3426808"/>
            <a:ext cx="143827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文本框 5">
            <a:extLst>
              <a:ext uri="{FF2B5EF4-FFF2-40B4-BE49-F238E27FC236}">
                <a16:creationId xmlns:a16="http://schemas.microsoft.com/office/drawing/2014/main" id="{C8740C45-B9BA-455E-9F9E-48ED1BBB37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024" y="278417"/>
            <a:ext cx="36420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03</a:t>
            </a:r>
            <a:endParaRPr lang="zh-CN" altLang="en-US" sz="120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FF3D70F-7C88-410C-B2E9-93DB828A2976}"/>
              </a:ext>
            </a:extLst>
          </p:cNvPr>
          <p:cNvSpPr/>
          <p:nvPr/>
        </p:nvSpPr>
        <p:spPr>
          <a:xfrm>
            <a:off x="7721601" y="1635665"/>
            <a:ext cx="820615" cy="758092"/>
          </a:xfrm>
          <a:prstGeom prst="ellipse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2F01B7A-2EAA-4D5C-A24D-27918FE3DD94}"/>
              </a:ext>
            </a:extLst>
          </p:cNvPr>
          <p:cNvCxnSpPr/>
          <p:nvPr/>
        </p:nvCxnSpPr>
        <p:spPr>
          <a:xfrm flipV="1">
            <a:off x="5361354" y="2159296"/>
            <a:ext cx="2352431" cy="96685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43BEC60-7405-4A6E-B644-8F5DA8D8902C}"/>
              </a:ext>
            </a:extLst>
          </p:cNvPr>
          <p:cNvCxnSpPr/>
          <p:nvPr/>
        </p:nvCxnSpPr>
        <p:spPr>
          <a:xfrm>
            <a:off x="4572000" y="3298092"/>
            <a:ext cx="43766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4724CBB-A060-45B1-85B9-EDCF121F3A06}"/>
              </a:ext>
            </a:extLst>
          </p:cNvPr>
          <p:cNvCxnSpPr>
            <a:cxnSpLocks/>
            <a:endCxn id="14" idx="2"/>
          </p:cNvCxnSpPr>
          <p:nvPr/>
        </p:nvCxnSpPr>
        <p:spPr>
          <a:xfrm flipV="1">
            <a:off x="4572000" y="2014711"/>
            <a:ext cx="3149601" cy="845720"/>
          </a:xfrm>
          <a:prstGeom prst="straightConnector1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5A343687-02A5-4A92-B4EF-89CED43FC2B7}"/>
              </a:ext>
            </a:extLst>
          </p:cNvPr>
          <p:cNvSpPr/>
          <p:nvPr/>
        </p:nvSpPr>
        <p:spPr>
          <a:xfrm>
            <a:off x="4177322" y="2877039"/>
            <a:ext cx="480647" cy="42105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ED37D03-F75A-4D0C-A97D-ADE2D5D0F4BC}"/>
              </a:ext>
            </a:extLst>
          </p:cNvPr>
          <p:cNvSpPr/>
          <p:nvPr/>
        </p:nvSpPr>
        <p:spPr>
          <a:xfrm>
            <a:off x="3704492" y="3043858"/>
            <a:ext cx="472831" cy="399291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25689-347A-408B-9BF5-74B7A35F9359}"/>
              </a:ext>
            </a:extLst>
          </p:cNvPr>
          <p:cNvSpPr txBox="1"/>
          <p:nvPr/>
        </p:nvSpPr>
        <p:spPr>
          <a:xfrm>
            <a:off x="4277222" y="2920498"/>
            <a:ext cx="28084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8CC0EA-66C4-4982-BE8B-EF55C7951622}"/>
              </a:ext>
            </a:extLst>
          </p:cNvPr>
          <p:cNvSpPr txBox="1"/>
          <p:nvPr/>
        </p:nvSpPr>
        <p:spPr>
          <a:xfrm>
            <a:off x="3806003" y="3096764"/>
            <a:ext cx="28084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20337613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73D6D-5EEF-40B7-8355-3306AFCA09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7F9D3D-638B-4E0E-92B1-459A7EDDE1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575EDE-7F63-45EC-AFA7-72B75FF3B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62" y="910346"/>
            <a:ext cx="8287477" cy="33228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1A8C88-B6AF-4E35-BC8B-387629557F30}"/>
              </a:ext>
            </a:extLst>
          </p:cNvPr>
          <p:cNvSpPr txBox="1"/>
          <p:nvPr/>
        </p:nvSpPr>
        <p:spPr>
          <a:xfrm>
            <a:off x="809625" y="3686176"/>
            <a:ext cx="63461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Farmers                      RDC/FDC Storage           Transfer Shipment Center         Customers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A73B3C-9151-4089-9119-FE1E06909D06}"/>
              </a:ext>
            </a:extLst>
          </p:cNvPr>
          <p:cNvSpPr txBox="1"/>
          <p:nvPr/>
        </p:nvSpPr>
        <p:spPr>
          <a:xfrm>
            <a:off x="479864" y="1828333"/>
            <a:ext cx="70418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Materials     Accessories  Products                                      Representatives   Subsidiary          Buyers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EFBB0-7C61-422D-A69F-9BAD233915EE}"/>
              </a:ext>
            </a:extLst>
          </p:cNvPr>
          <p:cNvSpPr txBox="1"/>
          <p:nvPr/>
        </p:nvSpPr>
        <p:spPr>
          <a:xfrm>
            <a:off x="2847975" y="1539889"/>
            <a:ext cx="11657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Brand Owners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3F0827-B34D-4ACF-A32C-24F3EA9419E6}"/>
              </a:ext>
            </a:extLst>
          </p:cNvPr>
          <p:cNvSpPr txBox="1"/>
          <p:nvPr/>
        </p:nvSpPr>
        <p:spPr>
          <a:xfrm>
            <a:off x="1685926" y="2781300"/>
            <a:ext cx="18473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13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1A5CBD-364A-40B8-9832-2840D916E8F7}"/>
              </a:ext>
            </a:extLst>
          </p:cNvPr>
          <p:cNvSpPr txBox="1"/>
          <p:nvPr/>
        </p:nvSpPr>
        <p:spPr>
          <a:xfrm>
            <a:off x="1609726" y="2667000"/>
            <a:ext cx="103906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Inter-City Ship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1D4553-FC68-4A6A-BDE6-E7F4102246A2}"/>
              </a:ext>
            </a:extLst>
          </p:cNvPr>
          <p:cNvSpPr txBox="1"/>
          <p:nvPr/>
        </p:nvSpPr>
        <p:spPr>
          <a:xfrm>
            <a:off x="4655509" y="2714804"/>
            <a:ext cx="129234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50" dirty="0"/>
              <a:t>P2P </a:t>
            </a:r>
            <a:r>
              <a:rPr lang="en-US" sz="1050" dirty="0"/>
              <a:t>Intra-City Exp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78D4F3-9BC3-4FA1-B3EF-A8876060897F}"/>
              </a:ext>
            </a:extLst>
          </p:cNvPr>
          <p:cNvSpPr txBox="1"/>
          <p:nvPr/>
        </p:nvSpPr>
        <p:spPr>
          <a:xfrm>
            <a:off x="7443969" y="1262890"/>
            <a:ext cx="914400" cy="248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13" dirty="0"/>
              <a:t>Ship</a:t>
            </a:r>
          </a:p>
        </p:txBody>
      </p:sp>
      <p:sp>
        <p:nvSpPr>
          <p:cNvPr id="16" name="Arrow: Curved Up 15">
            <a:extLst>
              <a:ext uri="{FF2B5EF4-FFF2-40B4-BE49-F238E27FC236}">
                <a16:creationId xmlns:a16="http://schemas.microsoft.com/office/drawing/2014/main" id="{547A9FDB-BE77-44E1-8E43-23652CCBA5B2}"/>
              </a:ext>
            </a:extLst>
          </p:cNvPr>
          <p:cNvSpPr/>
          <p:nvPr/>
        </p:nvSpPr>
        <p:spPr>
          <a:xfrm>
            <a:off x="1247775" y="4008664"/>
            <a:ext cx="4695825" cy="40141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3893707-BB16-4C01-9C4F-569176855AEC}"/>
              </a:ext>
            </a:extLst>
          </p:cNvPr>
          <p:cNvSpPr txBox="1"/>
          <p:nvPr/>
        </p:nvSpPr>
        <p:spPr>
          <a:xfrm>
            <a:off x="3137653" y="4459180"/>
            <a:ext cx="129234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P2P Intra-City Exp</a:t>
            </a:r>
          </a:p>
        </p:txBody>
      </p:sp>
    </p:spTree>
    <p:extLst>
      <p:ext uri="{BB962C8B-B14F-4D97-AF65-F5344CB8AC3E}">
        <p14:creationId xmlns:p14="http://schemas.microsoft.com/office/powerpoint/2010/main" val="1209707497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935F253-4A9B-457B-957A-2C0DA0FA8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66" y="63015"/>
            <a:ext cx="9144000" cy="508048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4F5BDD5-E3F5-45F1-BCDD-BE07DC95D606}"/>
              </a:ext>
            </a:extLst>
          </p:cNvPr>
          <p:cNvSpPr/>
          <p:nvPr/>
        </p:nvSpPr>
        <p:spPr>
          <a:xfrm>
            <a:off x="8515350" y="217589"/>
            <a:ext cx="754380" cy="70866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4514B2-C77F-425C-AE02-9DFC0C8FF395}"/>
              </a:ext>
            </a:extLst>
          </p:cNvPr>
          <p:cNvSpPr/>
          <p:nvPr/>
        </p:nvSpPr>
        <p:spPr>
          <a:xfrm>
            <a:off x="675185" y="3553844"/>
            <a:ext cx="313838" cy="301752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8F4937-FEB8-4104-A734-A40133B0C8A4}"/>
              </a:ext>
            </a:extLst>
          </p:cNvPr>
          <p:cNvSpPr txBox="1"/>
          <p:nvPr/>
        </p:nvSpPr>
        <p:spPr>
          <a:xfrm>
            <a:off x="286565" y="3164584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</a:rPr>
              <a:t>Longyan V2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00BFBE-E2B7-4ADD-B09C-4F9A5BB29C2F}"/>
              </a:ext>
            </a:extLst>
          </p:cNvPr>
          <p:cNvSpPr txBox="1"/>
          <p:nvPr/>
        </p:nvSpPr>
        <p:spPr>
          <a:xfrm>
            <a:off x="1329662" y="2676826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err="1">
                <a:solidFill>
                  <a:srgbClr val="FF0000"/>
                </a:solidFill>
              </a:rPr>
              <a:t>Mengsa</a:t>
            </a:r>
            <a:r>
              <a:rPr lang="en-US" sz="1800" b="1" dirty="0">
                <a:solidFill>
                  <a:srgbClr val="FF0000"/>
                </a:solidFill>
              </a:rPr>
              <a:t> V1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BF2ED9-FB33-400B-BF4D-82B89A5EF8ED}"/>
              </a:ext>
            </a:extLst>
          </p:cNvPr>
          <p:cNvSpPr/>
          <p:nvPr/>
        </p:nvSpPr>
        <p:spPr>
          <a:xfrm>
            <a:off x="259021" y="3415005"/>
            <a:ext cx="1625763" cy="1730828"/>
          </a:xfrm>
          <a:custGeom>
            <a:avLst/>
            <a:gdLst>
              <a:gd name="connsiteX0" fmla="*/ 121170 w 2167684"/>
              <a:gd name="connsiteY0" fmla="*/ 0 h 2307771"/>
              <a:gd name="connsiteX1" fmla="*/ 276680 w 2167684"/>
              <a:gd name="connsiteY1" fmla="*/ 236375 h 2307771"/>
              <a:gd name="connsiteX2" fmla="*/ 2982 w 2167684"/>
              <a:gd name="connsiteY2" fmla="*/ 447869 h 2307771"/>
              <a:gd name="connsiteX3" fmla="*/ 139831 w 2167684"/>
              <a:gd name="connsiteY3" fmla="*/ 702906 h 2307771"/>
              <a:gd name="connsiteX4" fmla="*/ 276680 w 2167684"/>
              <a:gd name="connsiteY4" fmla="*/ 653143 h 2307771"/>
              <a:gd name="connsiteX5" fmla="*/ 369986 w 2167684"/>
              <a:gd name="connsiteY5" fmla="*/ 951722 h 2307771"/>
              <a:gd name="connsiteX6" fmla="*/ 239357 w 2167684"/>
              <a:gd name="connsiteY6" fmla="*/ 1101012 h 2307771"/>
              <a:gd name="connsiteX7" fmla="*/ 481953 w 2167684"/>
              <a:gd name="connsiteY7" fmla="*/ 1163216 h 2307771"/>
              <a:gd name="connsiteX8" fmla="*/ 226917 w 2167684"/>
              <a:gd name="connsiteY8" fmla="*/ 1573763 h 2307771"/>
              <a:gd name="connsiteX9" fmla="*/ 768092 w 2167684"/>
              <a:gd name="connsiteY9" fmla="*/ 1598645 h 2307771"/>
              <a:gd name="connsiteX10" fmla="*/ 718329 w 2167684"/>
              <a:gd name="connsiteY10" fmla="*/ 1772816 h 2307771"/>
              <a:gd name="connsiteX11" fmla="*/ 886280 w 2167684"/>
              <a:gd name="connsiteY11" fmla="*/ 1841241 h 2307771"/>
              <a:gd name="connsiteX12" fmla="*/ 1334149 w 2167684"/>
              <a:gd name="connsiteY12" fmla="*/ 1897224 h 2307771"/>
              <a:gd name="connsiteX13" fmla="*/ 1576745 w 2167684"/>
              <a:gd name="connsiteY13" fmla="*/ 1741714 h 2307771"/>
              <a:gd name="connsiteX14" fmla="*/ 2018394 w 2167684"/>
              <a:gd name="connsiteY14" fmla="*/ 1915885 h 2307771"/>
              <a:gd name="connsiteX15" fmla="*/ 2167684 w 2167684"/>
              <a:gd name="connsiteY15" fmla="*/ 2307771 h 2307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167684" h="2307771">
                <a:moveTo>
                  <a:pt x="121170" y="0"/>
                </a:moveTo>
                <a:cubicBezTo>
                  <a:pt x="208774" y="80865"/>
                  <a:pt x="296378" y="161730"/>
                  <a:pt x="276680" y="236375"/>
                </a:cubicBezTo>
                <a:cubicBezTo>
                  <a:pt x="256982" y="311020"/>
                  <a:pt x="25790" y="370114"/>
                  <a:pt x="2982" y="447869"/>
                </a:cubicBezTo>
                <a:cubicBezTo>
                  <a:pt x="-19826" y="525624"/>
                  <a:pt x="94215" y="668694"/>
                  <a:pt x="139831" y="702906"/>
                </a:cubicBezTo>
                <a:cubicBezTo>
                  <a:pt x="185447" y="737118"/>
                  <a:pt x="238321" y="611674"/>
                  <a:pt x="276680" y="653143"/>
                </a:cubicBezTo>
                <a:cubicBezTo>
                  <a:pt x="315039" y="694612"/>
                  <a:pt x="376207" y="877077"/>
                  <a:pt x="369986" y="951722"/>
                </a:cubicBezTo>
                <a:cubicBezTo>
                  <a:pt x="363766" y="1026367"/>
                  <a:pt x="220696" y="1065763"/>
                  <a:pt x="239357" y="1101012"/>
                </a:cubicBezTo>
                <a:cubicBezTo>
                  <a:pt x="258018" y="1136261"/>
                  <a:pt x="484026" y="1084424"/>
                  <a:pt x="481953" y="1163216"/>
                </a:cubicBezTo>
                <a:cubicBezTo>
                  <a:pt x="479880" y="1242008"/>
                  <a:pt x="179227" y="1501192"/>
                  <a:pt x="226917" y="1573763"/>
                </a:cubicBezTo>
                <a:cubicBezTo>
                  <a:pt x="274607" y="1646334"/>
                  <a:pt x="686190" y="1565470"/>
                  <a:pt x="768092" y="1598645"/>
                </a:cubicBezTo>
                <a:cubicBezTo>
                  <a:pt x="849994" y="1631821"/>
                  <a:pt x="698631" y="1732383"/>
                  <a:pt x="718329" y="1772816"/>
                </a:cubicBezTo>
                <a:cubicBezTo>
                  <a:pt x="738027" y="1813249"/>
                  <a:pt x="783643" y="1820506"/>
                  <a:pt x="886280" y="1841241"/>
                </a:cubicBezTo>
                <a:cubicBezTo>
                  <a:pt x="988917" y="1861976"/>
                  <a:pt x="1219072" y="1913812"/>
                  <a:pt x="1334149" y="1897224"/>
                </a:cubicBezTo>
                <a:cubicBezTo>
                  <a:pt x="1449226" y="1880636"/>
                  <a:pt x="1462704" y="1738604"/>
                  <a:pt x="1576745" y="1741714"/>
                </a:cubicBezTo>
                <a:cubicBezTo>
                  <a:pt x="1690786" y="1744824"/>
                  <a:pt x="1919904" y="1821542"/>
                  <a:pt x="2018394" y="1915885"/>
                </a:cubicBezTo>
                <a:cubicBezTo>
                  <a:pt x="2116884" y="2010228"/>
                  <a:pt x="2151096" y="2297404"/>
                  <a:pt x="2167684" y="2307771"/>
                </a:cubicBezTo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0478379-2DBC-4E18-BC1C-73F19FFBD1FB}"/>
              </a:ext>
            </a:extLst>
          </p:cNvPr>
          <p:cNvSpPr/>
          <p:nvPr/>
        </p:nvSpPr>
        <p:spPr>
          <a:xfrm>
            <a:off x="107302" y="3167743"/>
            <a:ext cx="220144" cy="219269"/>
          </a:xfrm>
          <a:custGeom>
            <a:avLst/>
            <a:gdLst>
              <a:gd name="connsiteX0" fmla="*/ 292360 w 293525"/>
              <a:gd name="connsiteY0" fmla="*/ 292359 h 292359"/>
              <a:gd name="connsiteX1" fmla="*/ 248817 w 293525"/>
              <a:gd name="connsiteY1" fmla="*/ 24882 h 292359"/>
              <a:gd name="connsiteX2" fmla="*/ 0 w 293525"/>
              <a:gd name="connsiteY2" fmla="*/ 0 h 292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3525" h="292359">
                <a:moveTo>
                  <a:pt x="292360" y="292359"/>
                </a:moveTo>
                <a:cubicBezTo>
                  <a:pt x="294952" y="182983"/>
                  <a:pt x="297544" y="73608"/>
                  <a:pt x="248817" y="24882"/>
                </a:cubicBezTo>
                <a:cubicBezTo>
                  <a:pt x="200090" y="-23844"/>
                  <a:pt x="73608" y="73608"/>
                  <a:pt x="0" y="0"/>
                </a:cubicBezTo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43F1D92-49C5-48C8-8336-364DD08EF39D}"/>
              </a:ext>
            </a:extLst>
          </p:cNvPr>
          <p:cNvSpPr txBox="1"/>
          <p:nvPr/>
        </p:nvSpPr>
        <p:spPr>
          <a:xfrm>
            <a:off x="527885" y="4361049"/>
            <a:ext cx="574196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13" dirty="0">
                <a:solidFill>
                  <a:srgbClr val="FFFF00"/>
                </a:solidFill>
              </a:rPr>
              <a:t>Border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97D4BA1-DF3E-46BE-8650-E368C095FDCD}"/>
              </a:ext>
            </a:extLst>
          </p:cNvPr>
          <p:cNvSpPr/>
          <p:nvPr/>
        </p:nvSpPr>
        <p:spPr>
          <a:xfrm>
            <a:off x="317241" y="886408"/>
            <a:ext cx="8434874" cy="4011170"/>
          </a:xfrm>
          <a:custGeom>
            <a:avLst/>
            <a:gdLst>
              <a:gd name="connsiteX0" fmla="*/ 0 w 11246498"/>
              <a:gd name="connsiteY0" fmla="*/ 4012163 h 5348226"/>
              <a:gd name="connsiteX1" fmla="*/ 516294 w 11246498"/>
              <a:gd name="connsiteY1" fmla="*/ 3837991 h 5348226"/>
              <a:gd name="connsiteX2" fmla="*/ 597159 w 11246498"/>
              <a:gd name="connsiteY2" fmla="*/ 3862873 h 5348226"/>
              <a:gd name="connsiteX3" fmla="*/ 895739 w 11246498"/>
              <a:gd name="connsiteY3" fmla="*/ 3701142 h 5348226"/>
              <a:gd name="connsiteX4" fmla="*/ 964163 w 11246498"/>
              <a:gd name="connsiteY4" fmla="*/ 3551853 h 5348226"/>
              <a:gd name="connsiteX5" fmla="*/ 1026367 w 11246498"/>
              <a:gd name="connsiteY5" fmla="*/ 3595395 h 5348226"/>
              <a:gd name="connsiteX6" fmla="*/ 1262743 w 11246498"/>
              <a:gd name="connsiteY6" fmla="*/ 3377681 h 5348226"/>
              <a:gd name="connsiteX7" fmla="*/ 1573763 w 11246498"/>
              <a:gd name="connsiteY7" fmla="*/ 3564293 h 5348226"/>
              <a:gd name="connsiteX8" fmla="*/ 1648408 w 11246498"/>
              <a:gd name="connsiteY8" fmla="*/ 3850432 h 5348226"/>
              <a:gd name="connsiteX9" fmla="*/ 2146041 w 11246498"/>
              <a:gd name="connsiteY9" fmla="*/ 3396342 h 5348226"/>
              <a:gd name="connsiteX10" fmla="*/ 2320212 w 11246498"/>
              <a:gd name="connsiteY10" fmla="*/ 2911151 h 5348226"/>
              <a:gd name="connsiteX11" fmla="*/ 2376196 w 11246498"/>
              <a:gd name="connsiteY11" fmla="*/ 2761861 h 5348226"/>
              <a:gd name="connsiteX12" fmla="*/ 2631232 w 11246498"/>
              <a:gd name="connsiteY12" fmla="*/ 2643673 h 5348226"/>
              <a:gd name="connsiteX13" fmla="*/ 2880049 w 11246498"/>
              <a:gd name="connsiteY13" fmla="*/ 2338873 h 5348226"/>
              <a:gd name="connsiteX14" fmla="*/ 3110204 w 11246498"/>
              <a:gd name="connsiteY14" fmla="*/ 2401077 h 5348226"/>
              <a:gd name="connsiteX15" fmla="*/ 3377681 w 11246498"/>
              <a:gd name="connsiteY15" fmla="*/ 2662334 h 5348226"/>
              <a:gd name="connsiteX16" fmla="*/ 3676261 w 11246498"/>
              <a:gd name="connsiteY16" fmla="*/ 2761861 h 5348226"/>
              <a:gd name="connsiteX17" fmla="*/ 3576734 w 11246498"/>
              <a:gd name="connsiteY17" fmla="*/ 2923591 h 5348226"/>
              <a:gd name="connsiteX18" fmla="*/ 3526971 w 11246498"/>
              <a:gd name="connsiteY18" fmla="*/ 3470987 h 5348226"/>
              <a:gd name="connsiteX19" fmla="*/ 3763347 w 11246498"/>
              <a:gd name="connsiteY19" fmla="*/ 3875314 h 5348226"/>
              <a:gd name="connsiteX20" fmla="*/ 4273420 w 11246498"/>
              <a:gd name="connsiteY20" fmla="*/ 3632718 h 5348226"/>
              <a:gd name="connsiteX21" fmla="*/ 4528457 w 11246498"/>
              <a:gd name="connsiteY21" fmla="*/ 3726024 h 5348226"/>
              <a:gd name="connsiteX22" fmla="*/ 4491134 w 11246498"/>
              <a:gd name="connsiteY22" fmla="*/ 4204995 h 5348226"/>
              <a:gd name="connsiteX23" fmla="*/ 4939004 w 11246498"/>
              <a:gd name="connsiteY23" fmla="*/ 3906416 h 5348226"/>
              <a:gd name="connsiteX24" fmla="*/ 5399314 w 11246498"/>
              <a:gd name="connsiteY24" fmla="*/ 3906416 h 5348226"/>
              <a:gd name="connsiteX25" fmla="*/ 6475445 w 11246498"/>
              <a:gd name="connsiteY25" fmla="*/ 5330889 h 5348226"/>
              <a:gd name="connsiteX26" fmla="*/ 6643396 w 11246498"/>
              <a:gd name="connsiteY26" fmla="*/ 4702628 h 5348226"/>
              <a:gd name="connsiteX27" fmla="*/ 7041502 w 11246498"/>
              <a:gd name="connsiteY27" fmla="*/ 4783493 h 5348226"/>
              <a:gd name="connsiteX28" fmla="*/ 7364963 w 11246498"/>
              <a:gd name="connsiteY28" fmla="*/ 4690187 h 5348226"/>
              <a:gd name="connsiteX29" fmla="*/ 8739673 w 11246498"/>
              <a:gd name="connsiteY29" fmla="*/ 3458546 h 5348226"/>
              <a:gd name="connsiteX30" fmla="*/ 9088016 w 11246498"/>
              <a:gd name="connsiteY30" fmla="*/ 3819330 h 5348226"/>
              <a:gd name="connsiteX31" fmla="*/ 9094236 w 11246498"/>
              <a:gd name="connsiteY31" fmla="*/ 3240832 h 5348226"/>
              <a:gd name="connsiteX32" fmla="*/ 9498563 w 11246498"/>
              <a:gd name="connsiteY32" fmla="*/ 2680995 h 5348226"/>
              <a:gd name="connsiteX33" fmla="*/ 9859347 w 11246498"/>
              <a:gd name="connsiteY33" fmla="*/ 2146040 h 5348226"/>
              <a:gd name="connsiteX34" fmla="*/ 11246498 w 11246498"/>
              <a:gd name="connsiteY34" fmla="*/ 0 h 5348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1246498" h="5348226">
                <a:moveTo>
                  <a:pt x="0" y="4012163"/>
                </a:moveTo>
                <a:cubicBezTo>
                  <a:pt x="208384" y="3937518"/>
                  <a:pt x="416768" y="3862873"/>
                  <a:pt x="516294" y="3837991"/>
                </a:cubicBezTo>
                <a:cubicBezTo>
                  <a:pt x="615821" y="3813109"/>
                  <a:pt x="533918" y="3885681"/>
                  <a:pt x="597159" y="3862873"/>
                </a:cubicBezTo>
                <a:cubicBezTo>
                  <a:pt x="660400" y="3840065"/>
                  <a:pt x="834572" y="3752979"/>
                  <a:pt x="895739" y="3701142"/>
                </a:cubicBezTo>
                <a:cubicBezTo>
                  <a:pt x="956906" y="3649305"/>
                  <a:pt x="942392" y="3569477"/>
                  <a:pt x="964163" y="3551853"/>
                </a:cubicBezTo>
                <a:cubicBezTo>
                  <a:pt x="985934" y="3534229"/>
                  <a:pt x="976604" y="3624424"/>
                  <a:pt x="1026367" y="3595395"/>
                </a:cubicBezTo>
                <a:cubicBezTo>
                  <a:pt x="1076130" y="3566366"/>
                  <a:pt x="1171510" y="3382865"/>
                  <a:pt x="1262743" y="3377681"/>
                </a:cubicBezTo>
                <a:cubicBezTo>
                  <a:pt x="1353976" y="3372497"/>
                  <a:pt x="1509486" y="3485501"/>
                  <a:pt x="1573763" y="3564293"/>
                </a:cubicBezTo>
                <a:cubicBezTo>
                  <a:pt x="1638041" y="3643085"/>
                  <a:pt x="1553028" y="3878424"/>
                  <a:pt x="1648408" y="3850432"/>
                </a:cubicBezTo>
                <a:cubicBezTo>
                  <a:pt x="1743788" y="3822440"/>
                  <a:pt x="2034074" y="3552889"/>
                  <a:pt x="2146041" y="3396342"/>
                </a:cubicBezTo>
                <a:cubicBezTo>
                  <a:pt x="2258008" y="3239795"/>
                  <a:pt x="2281853" y="3016898"/>
                  <a:pt x="2320212" y="2911151"/>
                </a:cubicBezTo>
                <a:cubicBezTo>
                  <a:pt x="2358571" y="2805404"/>
                  <a:pt x="2324359" y="2806441"/>
                  <a:pt x="2376196" y="2761861"/>
                </a:cubicBezTo>
                <a:cubicBezTo>
                  <a:pt x="2428033" y="2717281"/>
                  <a:pt x="2547257" y="2714171"/>
                  <a:pt x="2631232" y="2643673"/>
                </a:cubicBezTo>
                <a:cubicBezTo>
                  <a:pt x="2715207" y="2573175"/>
                  <a:pt x="2800220" y="2379306"/>
                  <a:pt x="2880049" y="2338873"/>
                </a:cubicBezTo>
                <a:cubicBezTo>
                  <a:pt x="2959878" y="2298440"/>
                  <a:pt x="3027265" y="2347167"/>
                  <a:pt x="3110204" y="2401077"/>
                </a:cubicBezTo>
                <a:cubicBezTo>
                  <a:pt x="3193143" y="2454987"/>
                  <a:pt x="3283338" y="2602203"/>
                  <a:pt x="3377681" y="2662334"/>
                </a:cubicBezTo>
                <a:cubicBezTo>
                  <a:pt x="3472024" y="2722465"/>
                  <a:pt x="3643086" y="2718318"/>
                  <a:pt x="3676261" y="2761861"/>
                </a:cubicBezTo>
                <a:cubicBezTo>
                  <a:pt x="3709436" y="2805404"/>
                  <a:pt x="3601616" y="2805403"/>
                  <a:pt x="3576734" y="2923591"/>
                </a:cubicBezTo>
                <a:cubicBezTo>
                  <a:pt x="3551852" y="3041779"/>
                  <a:pt x="3495869" y="3312367"/>
                  <a:pt x="3526971" y="3470987"/>
                </a:cubicBezTo>
                <a:cubicBezTo>
                  <a:pt x="3558073" y="3629607"/>
                  <a:pt x="3638939" y="3848359"/>
                  <a:pt x="3763347" y="3875314"/>
                </a:cubicBezTo>
                <a:cubicBezTo>
                  <a:pt x="3887755" y="3902269"/>
                  <a:pt x="4145902" y="3657600"/>
                  <a:pt x="4273420" y="3632718"/>
                </a:cubicBezTo>
                <a:cubicBezTo>
                  <a:pt x="4400938" y="3607836"/>
                  <a:pt x="4492171" y="3630645"/>
                  <a:pt x="4528457" y="3726024"/>
                </a:cubicBezTo>
                <a:cubicBezTo>
                  <a:pt x="4564743" y="3821403"/>
                  <a:pt x="4422709" y="4174930"/>
                  <a:pt x="4491134" y="4204995"/>
                </a:cubicBezTo>
                <a:cubicBezTo>
                  <a:pt x="4559559" y="4235060"/>
                  <a:pt x="4787641" y="3956179"/>
                  <a:pt x="4939004" y="3906416"/>
                </a:cubicBezTo>
                <a:cubicBezTo>
                  <a:pt x="5090367" y="3856653"/>
                  <a:pt x="5143240" y="3669004"/>
                  <a:pt x="5399314" y="3906416"/>
                </a:cubicBezTo>
                <a:cubicBezTo>
                  <a:pt x="5655388" y="4143828"/>
                  <a:pt x="6268098" y="5198187"/>
                  <a:pt x="6475445" y="5330889"/>
                </a:cubicBezTo>
                <a:cubicBezTo>
                  <a:pt x="6682792" y="5463591"/>
                  <a:pt x="6549053" y="4793860"/>
                  <a:pt x="6643396" y="4702628"/>
                </a:cubicBezTo>
                <a:cubicBezTo>
                  <a:pt x="6737739" y="4611396"/>
                  <a:pt x="6921241" y="4785566"/>
                  <a:pt x="7041502" y="4783493"/>
                </a:cubicBezTo>
                <a:cubicBezTo>
                  <a:pt x="7161763" y="4781420"/>
                  <a:pt x="7081935" y="4911012"/>
                  <a:pt x="7364963" y="4690187"/>
                </a:cubicBezTo>
                <a:cubicBezTo>
                  <a:pt x="7647992" y="4469363"/>
                  <a:pt x="8452498" y="3603689"/>
                  <a:pt x="8739673" y="3458546"/>
                </a:cubicBezTo>
                <a:cubicBezTo>
                  <a:pt x="9026848" y="3313403"/>
                  <a:pt x="9028922" y="3855616"/>
                  <a:pt x="9088016" y="3819330"/>
                </a:cubicBezTo>
                <a:cubicBezTo>
                  <a:pt x="9147110" y="3783044"/>
                  <a:pt x="9025812" y="3430554"/>
                  <a:pt x="9094236" y="3240832"/>
                </a:cubicBezTo>
                <a:cubicBezTo>
                  <a:pt x="9162660" y="3051110"/>
                  <a:pt x="9371045" y="2863460"/>
                  <a:pt x="9498563" y="2680995"/>
                </a:cubicBezTo>
                <a:cubicBezTo>
                  <a:pt x="9626081" y="2498530"/>
                  <a:pt x="9568025" y="2592872"/>
                  <a:pt x="9859347" y="2146040"/>
                </a:cubicBezTo>
                <a:cubicBezTo>
                  <a:pt x="10150669" y="1699208"/>
                  <a:pt x="11039151" y="421951"/>
                  <a:pt x="11246498" y="0"/>
                </a:cubicBezTo>
              </a:path>
            </a:pathLst>
          </a:custGeom>
          <a:noFill/>
          <a:ln w="57150">
            <a:solidFill>
              <a:srgbClr val="FFC000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86CC759-6487-45E7-9252-B8E62B069879}"/>
              </a:ext>
            </a:extLst>
          </p:cNvPr>
          <p:cNvSpPr/>
          <p:nvPr/>
        </p:nvSpPr>
        <p:spPr>
          <a:xfrm>
            <a:off x="1772685" y="3032183"/>
            <a:ext cx="385679" cy="370332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6CA8EAB-01A6-47E0-9CFC-E57C12A53FB9}"/>
              </a:ext>
            </a:extLst>
          </p:cNvPr>
          <p:cNvSpPr/>
          <p:nvPr/>
        </p:nvSpPr>
        <p:spPr>
          <a:xfrm>
            <a:off x="2789720" y="2679192"/>
            <a:ext cx="477119" cy="45262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703FB4-8ED7-41B1-82C5-13B0B0D9E7DD}"/>
              </a:ext>
            </a:extLst>
          </p:cNvPr>
          <p:cNvSpPr txBox="1"/>
          <p:nvPr/>
        </p:nvSpPr>
        <p:spPr>
          <a:xfrm>
            <a:off x="2339701" y="2225501"/>
            <a:ext cx="2826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err="1">
                <a:solidFill>
                  <a:srgbClr val="FF0000"/>
                </a:solidFill>
              </a:rPr>
              <a:t>Lincang</a:t>
            </a:r>
            <a:r>
              <a:rPr lang="en-US" sz="1800" b="1" dirty="0">
                <a:solidFill>
                  <a:srgbClr val="FF0000"/>
                </a:solidFill>
              </a:rPr>
              <a:t> City (Governor)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4632A7-8B2F-48E1-8E1E-6CC5DAFA2D54}"/>
              </a:ext>
            </a:extLst>
          </p:cNvPr>
          <p:cNvSpPr txBox="1"/>
          <p:nvPr/>
        </p:nvSpPr>
        <p:spPr>
          <a:xfrm>
            <a:off x="4329404" y="3387012"/>
            <a:ext cx="235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FFC000"/>
                </a:solidFill>
              </a:rPr>
              <a:t>Only Mountain Path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B12177-F48A-46EA-AB56-9660ED7085FE}"/>
              </a:ext>
            </a:extLst>
          </p:cNvPr>
          <p:cNvSpPr txBox="1"/>
          <p:nvPr/>
        </p:nvSpPr>
        <p:spPr>
          <a:xfrm>
            <a:off x="6664306" y="408043"/>
            <a:ext cx="217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rgbClr val="FF0000"/>
                </a:solidFill>
              </a:rPr>
              <a:t>Kun</a:t>
            </a:r>
            <a:r>
              <a:rPr lang="en-US" altLang="zh-CN" sz="1800" b="1" dirty="0">
                <a:solidFill>
                  <a:srgbClr val="FF0000"/>
                </a:solidFill>
              </a:rPr>
              <a:t>ming (Capital)</a:t>
            </a:r>
            <a:endParaRPr lang="en-US" sz="1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42687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接连接符 12"/>
          <p:cNvCxnSpPr/>
          <p:nvPr/>
        </p:nvCxnSpPr>
        <p:spPr>
          <a:xfrm>
            <a:off x="1032788" y="522218"/>
            <a:ext cx="31012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矩形 42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6128727" y="1681610"/>
            <a:ext cx="21290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accent1"/>
                </a:solidFill>
                <a:cs typeface="+mn-ea"/>
                <a:sym typeface="+mn-lt"/>
              </a:rPr>
              <a:t>A3</a:t>
            </a:r>
            <a:endParaRPr lang="zh-CN" altLang="en-US" sz="1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7" name="矩形 46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6137275" y="2994873"/>
            <a:ext cx="21290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accent1"/>
                </a:solidFill>
                <a:cs typeface="+mn-ea"/>
                <a:sym typeface="+mn-lt"/>
              </a:rPr>
              <a:t>A4</a:t>
            </a:r>
            <a:endParaRPr lang="zh-CN" altLang="en-US" sz="1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48" name="直接连接符 47"/>
          <p:cNvCxnSpPr/>
          <p:nvPr/>
        </p:nvCxnSpPr>
        <p:spPr>
          <a:xfrm>
            <a:off x="6256984" y="3293041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926929" y="1677213"/>
            <a:ext cx="21290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accent1"/>
                </a:solidFill>
                <a:cs typeface="+mn-ea"/>
                <a:sym typeface="+mn-lt"/>
              </a:rPr>
              <a:t>A1</a:t>
            </a:r>
            <a:endParaRPr lang="zh-CN" altLang="en-US" sz="1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2728295" y="1975381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945471" y="2989346"/>
            <a:ext cx="21290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chemeClr val="accent1"/>
                </a:solidFill>
                <a:cs typeface="+mn-ea"/>
                <a:sym typeface="+mn-lt"/>
              </a:rPr>
              <a:t>A2</a:t>
            </a:r>
            <a:endParaRPr lang="zh-CN" altLang="en-US" sz="1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2746837" y="3287514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3055937" y="1340275"/>
            <a:ext cx="1516063" cy="1514475"/>
            <a:chOff x="3055937" y="1340275"/>
            <a:chExt cx="1516063" cy="1514475"/>
          </a:xfrm>
        </p:grpSpPr>
        <p:sp>
          <p:nvSpPr>
            <p:cNvPr id="19" name="Freeform 7"/>
            <p:cNvSpPr/>
            <p:nvPr/>
          </p:nvSpPr>
          <p:spPr bwMode="auto">
            <a:xfrm>
              <a:off x="3055937" y="1340275"/>
              <a:ext cx="1516063" cy="1514475"/>
            </a:xfrm>
            <a:custGeom>
              <a:avLst/>
              <a:gdLst>
                <a:gd name="T0" fmla="*/ 929 w 1073"/>
                <a:gd name="T1" fmla="*/ 545 h 1072"/>
                <a:gd name="T2" fmla="*/ 1024 w 1073"/>
                <a:gd name="T3" fmla="*/ 574 h 1072"/>
                <a:gd name="T4" fmla="*/ 1073 w 1073"/>
                <a:gd name="T5" fmla="*/ 543 h 1072"/>
                <a:gd name="T6" fmla="*/ 1073 w 1073"/>
                <a:gd name="T7" fmla="*/ 241 h 1072"/>
                <a:gd name="T8" fmla="*/ 773 w 1073"/>
                <a:gd name="T9" fmla="*/ 241 h 1072"/>
                <a:gd name="T10" fmla="*/ 743 w 1073"/>
                <a:gd name="T11" fmla="*/ 192 h 1072"/>
                <a:gd name="T12" fmla="*/ 770 w 1073"/>
                <a:gd name="T13" fmla="*/ 97 h 1072"/>
                <a:gd name="T14" fmla="*/ 658 w 1073"/>
                <a:gd name="T15" fmla="*/ 0 h 1072"/>
                <a:gd name="T16" fmla="*/ 546 w 1073"/>
                <a:gd name="T17" fmla="*/ 97 h 1072"/>
                <a:gd name="T18" fmla="*/ 574 w 1073"/>
                <a:gd name="T19" fmla="*/ 192 h 1072"/>
                <a:gd name="T20" fmla="*/ 544 w 1073"/>
                <a:gd name="T21" fmla="*/ 241 h 1072"/>
                <a:gd name="T22" fmla="*/ 242 w 1073"/>
                <a:gd name="T23" fmla="*/ 241 h 1072"/>
                <a:gd name="T24" fmla="*/ 242 w 1073"/>
                <a:gd name="T25" fmla="*/ 241 h 1072"/>
                <a:gd name="T26" fmla="*/ 242 w 1073"/>
                <a:gd name="T27" fmla="*/ 241 h 1072"/>
                <a:gd name="T28" fmla="*/ 242 w 1073"/>
                <a:gd name="T29" fmla="*/ 543 h 1072"/>
                <a:gd name="T30" fmla="*/ 193 w 1073"/>
                <a:gd name="T31" fmla="*/ 574 h 1072"/>
                <a:gd name="T32" fmla="*/ 98 w 1073"/>
                <a:gd name="T33" fmla="*/ 545 h 1072"/>
                <a:gd name="T34" fmla="*/ 0 w 1073"/>
                <a:gd name="T35" fmla="*/ 657 h 1072"/>
                <a:gd name="T36" fmla="*/ 98 w 1073"/>
                <a:gd name="T37" fmla="*/ 769 h 1072"/>
                <a:gd name="T38" fmla="*/ 193 w 1073"/>
                <a:gd name="T39" fmla="*/ 743 h 1072"/>
                <a:gd name="T40" fmla="*/ 242 w 1073"/>
                <a:gd name="T41" fmla="*/ 773 h 1072"/>
                <a:gd name="T42" fmla="*/ 242 w 1073"/>
                <a:gd name="T43" fmla="*/ 1072 h 1072"/>
                <a:gd name="T44" fmla="*/ 242 w 1073"/>
                <a:gd name="T45" fmla="*/ 1015 h 1072"/>
                <a:gd name="T46" fmla="*/ 242 w 1073"/>
                <a:gd name="T47" fmla="*/ 1072 h 1072"/>
                <a:gd name="T48" fmla="*/ 544 w 1073"/>
                <a:gd name="T49" fmla="*/ 1072 h 1072"/>
                <a:gd name="T50" fmla="*/ 574 w 1073"/>
                <a:gd name="T51" fmla="*/ 1023 h 1072"/>
                <a:gd name="T52" fmla="*/ 546 w 1073"/>
                <a:gd name="T53" fmla="*/ 929 h 1072"/>
                <a:gd name="T54" fmla="*/ 658 w 1073"/>
                <a:gd name="T55" fmla="*/ 831 h 1072"/>
                <a:gd name="T56" fmla="*/ 770 w 1073"/>
                <a:gd name="T57" fmla="*/ 929 h 1072"/>
                <a:gd name="T58" fmla="*/ 743 w 1073"/>
                <a:gd name="T59" fmla="*/ 1023 h 1072"/>
                <a:gd name="T60" fmla="*/ 773 w 1073"/>
                <a:gd name="T61" fmla="*/ 1072 h 1072"/>
                <a:gd name="T62" fmla="*/ 1073 w 1073"/>
                <a:gd name="T63" fmla="*/ 1072 h 1072"/>
                <a:gd name="T64" fmla="*/ 1073 w 1073"/>
                <a:gd name="T65" fmla="*/ 773 h 1072"/>
                <a:gd name="T66" fmla="*/ 1024 w 1073"/>
                <a:gd name="T67" fmla="*/ 743 h 1072"/>
                <a:gd name="T68" fmla="*/ 929 w 1073"/>
                <a:gd name="T69" fmla="*/ 769 h 1072"/>
                <a:gd name="T70" fmla="*/ 831 w 1073"/>
                <a:gd name="T71" fmla="*/ 657 h 1072"/>
                <a:gd name="T72" fmla="*/ 929 w 1073"/>
                <a:gd name="T73" fmla="*/ 545 h 1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73" h="1072">
                  <a:moveTo>
                    <a:pt x="929" y="545"/>
                  </a:moveTo>
                  <a:cubicBezTo>
                    <a:pt x="955" y="545"/>
                    <a:pt x="991" y="557"/>
                    <a:pt x="1024" y="574"/>
                  </a:cubicBezTo>
                  <a:cubicBezTo>
                    <a:pt x="1046" y="585"/>
                    <a:pt x="1073" y="568"/>
                    <a:pt x="1073" y="543"/>
                  </a:cubicBezTo>
                  <a:cubicBezTo>
                    <a:pt x="1073" y="241"/>
                    <a:pt x="1073" y="241"/>
                    <a:pt x="1073" y="241"/>
                  </a:cubicBezTo>
                  <a:cubicBezTo>
                    <a:pt x="773" y="241"/>
                    <a:pt x="773" y="241"/>
                    <a:pt x="773" y="241"/>
                  </a:cubicBezTo>
                  <a:cubicBezTo>
                    <a:pt x="748" y="241"/>
                    <a:pt x="732" y="215"/>
                    <a:pt x="743" y="192"/>
                  </a:cubicBezTo>
                  <a:cubicBezTo>
                    <a:pt x="759" y="159"/>
                    <a:pt x="770" y="123"/>
                    <a:pt x="770" y="97"/>
                  </a:cubicBezTo>
                  <a:cubicBezTo>
                    <a:pt x="770" y="34"/>
                    <a:pt x="720" y="0"/>
                    <a:pt x="658" y="0"/>
                  </a:cubicBezTo>
                  <a:cubicBezTo>
                    <a:pt x="596" y="0"/>
                    <a:pt x="546" y="34"/>
                    <a:pt x="546" y="97"/>
                  </a:cubicBezTo>
                  <a:cubicBezTo>
                    <a:pt x="546" y="123"/>
                    <a:pt x="557" y="159"/>
                    <a:pt x="574" y="192"/>
                  </a:cubicBezTo>
                  <a:cubicBezTo>
                    <a:pt x="585" y="215"/>
                    <a:pt x="569" y="241"/>
                    <a:pt x="544" y="241"/>
                  </a:cubicBezTo>
                  <a:cubicBezTo>
                    <a:pt x="242" y="241"/>
                    <a:pt x="242" y="241"/>
                    <a:pt x="242" y="241"/>
                  </a:cubicBezTo>
                  <a:cubicBezTo>
                    <a:pt x="242" y="241"/>
                    <a:pt x="242" y="241"/>
                    <a:pt x="242" y="241"/>
                  </a:cubicBezTo>
                  <a:cubicBezTo>
                    <a:pt x="242" y="241"/>
                    <a:pt x="242" y="241"/>
                    <a:pt x="242" y="241"/>
                  </a:cubicBezTo>
                  <a:cubicBezTo>
                    <a:pt x="242" y="543"/>
                    <a:pt x="242" y="543"/>
                    <a:pt x="242" y="543"/>
                  </a:cubicBezTo>
                  <a:cubicBezTo>
                    <a:pt x="242" y="568"/>
                    <a:pt x="215" y="585"/>
                    <a:pt x="193" y="574"/>
                  </a:cubicBezTo>
                  <a:cubicBezTo>
                    <a:pt x="160" y="557"/>
                    <a:pt x="124" y="545"/>
                    <a:pt x="98" y="545"/>
                  </a:cubicBezTo>
                  <a:cubicBezTo>
                    <a:pt x="34" y="545"/>
                    <a:pt x="0" y="595"/>
                    <a:pt x="0" y="657"/>
                  </a:cubicBezTo>
                  <a:cubicBezTo>
                    <a:pt x="0" y="719"/>
                    <a:pt x="34" y="769"/>
                    <a:pt x="98" y="769"/>
                  </a:cubicBezTo>
                  <a:cubicBezTo>
                    <a:pt x="124" y="769"/>
                    <a:pt x="160" y="759"/>
                    <a:pt x="193" y="743"/>
                  </a:cubicBezTo>
                  <a:cubicBezTo>
                    <a:pt x="215" y="731"/>
                    <a:pt x="242" y="748"/>
                    <a:pt x="242" y="773"/>
                  </a:cubicBezTo>
                  <a:cubicBezTo>
                    <a:pt x="242" y="1072"/>
                    <a:pt x="242" y="1072"/>
                    <a:pt x="242" y="1072"/>
                  </a:cubicBezTo>
                  <a:cubicBezTo>
                    <a:pt x="242" y="1015"/>
                    <a:pt x="242" y="1015"/>
                    <a:pt x="242" y="1015"/>
                  </a:cubicBezTo>
                  <a:cubicBezTo>
                    <a:pt x="242" y="1072"/>
                    <a:pt x="242" y="1072"/>
                    <a:pt x="242" y="1072"/>
                  </a:cubicBezTo>
                  <a:cubicBezTo>
                    <a:pt x="544" y="1072"/>
                    <a:pt x="544" y="1072"/>
                    <a:pt x="544" y="1072"/>
                  </a:cubicBezTo>
                  <a:cubicBezTo>
                    <a:pt x="569" y="1072"/>
                    <a:pt x="585" y="1046"/>
                    <a:pt x="574" y="1023"/>
                  </a:cubicBezTo>
                  <a:cubicBezTo>
                    <a:pt x="557" y="990"/>
                    <a:pt x="546" y="955"/>
                    <a:pt x="546" y="929"/>
                  </a:cubicBezTo>
                  <a:cubicBezTo>
                    <a:pt x="546" y="865"/>
                    <a:pt x="596" y="831"/>
                    <a:pt x="658" y="831"/>
                  </a:cubicBezTo>
                  <a:cubicBezTo>
                    <a:pt x="720" y="831"/>
                    <a:pt x="770" y="865"/>
                    <a:pt x="770" y="929"/>
                  </a:cubicBezTo>
                  <a:cubicBezTo>
                    <a:pt x="770" y="955"/>
                    <a:pt x="759" y="990"/>
                    <a:pt x="743" y="1023"/>
                  </a:cubicBezTo>
                  <a:cubicBezTo>
                    <a:pt x="732" y="1046"/>
                    <a:pt x="748" y="1072"/>
                    <a:pt x="773" y="1072"/>
                  </a:cubicBezTo>
                  <a:cubicBezTo>
                    <a:pt x="1073" y="1072"/>
                    <a:pt x="1073" y="1072"/>
                    <a:pt x="1073" y="1072"/>
                  </a:cubicBezTo>
                  <a:cubicBezTo>
                    <a:pt x="1073" y="773"/>
                    <a:pt x="1073" y="773"/>
                    <a:pt x="1073" y="773"/>
                  </a:cubicBezTo>
                  <a:cubicBezTo>
                    <a:pt x="1073" y="748"/>
                    <a:pt x="1046" y="731"/>
                    <a:pt x="1024" y="743"/>
                  </a:cubicBezTo>
                  <a:cubicBezTo>
                    <a:pt x="991" y="759"/>
                    <a:pt x="955" y="769"/>
                    <a:pt x="929" y="769"/>
                  </a:cubicBezTo>
                  <a:cubicBezTo>
                    <a:pt x="866" y="769"/>
                    <a:pt x="831" y="719"/>
                    <a:pt x="831" y="657"/>
                  </a:cubicBezTo>
                  <a:cubicBezTo>
                    <a:pt x="831" y="595"/>
                    <a:pt x="866" y="545"/>
                    <a:pt x="929" y="545"/>
                  </a:cubicBezTo>
                  <a:close/>
                </a:path>
              </a:pathLst>
            </a:cu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bg1"/>
              </a:solidFill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grpSp>
          <p:nvGrpSpPr>
            <p:cNvPr id="26" name="Group 35"/>
            <p:cNvGrpSpPr/>
            <p:nvPr/>
          </p:nvGrpSpPr>
          <p:grpSpPr>
            <a:xfrm>
              <a:off x="3761759" y="2037447"/>
              <a:ext cx="420688" cy="354013"/>
              <a:chOff x="4605338" y="3814763"/>
              <a:chExt cx="420688" cy="354013"/>
            </a:xfrm>
            <a:solidFill>
              <a:schemeClr val="bg1"/>
            </a:solidFill>
          </p:grpSpPr>
          <p:sp>
            <p:nvSpPr>
              <p:cNvPr id="27" name="Freeform 32"/>
              <p:cNvSpPr>
                <a:spLocks noEditPoints="1"/>
              </p:cNvSpPr>
              <p:nvPr/>
            </p:nvSpPr>
            <p:spPr bwMode="auto">
              <a:xfrm>
                <a:off x="4605338" y="3814763"/>
                <a:ext cx="420688" cy="354013"/>
              </a:xfrm>
              <a:custGeom>
                <a:avLst/>
                <a:gdLst>
                  <a:gd name="T0" fmla="*/ 507 w 548"/>
                  <a:gd name="T1" fmla="*/ 0 h 462"/>
                  <a:gd name="T2" fmla="*/ 41 w 548"/>
                  <a:gd name="T3" fmla="*/ 0 h 462"/>
                  <a:gd name="T4" fmla="*/ 0 w 548"/>
                  <a:gd name="T5" fmla="*/ 41 h 462"/>
                  <a:gd name="T6" fmla="*/ 0 w 548"/>
                  <a:gd name="T7" fmla="*/ 369 h 462"/>
                  <a:gd name="T8" fmla="*/ 41 w 548"/>
                  <a:gd name="T9" fmla="*/ 409 h 462"/>
                  <a:gd name="T10" fmla="*/ 226 w 548"/>
                  <a:gd name="T11" fmla="*/ 409 h 462"/>
                  <a:gd name="T12" fmla="*/ 226 w 548"/>
                  <a:gd name="T13" fmla="*/ 416 h 462"/>
                  <a:gd name="T14" fmla="*/ 223 w 548"/>
                  <a:gd name="T15" fmla="*/ 428 h 462"/>
                  <a:gd name="T16" fmla="*/ 177 w 548"/>
                  <a:gd name="T17" fmla="*/ 445 h 462"/>
                  <a:gd name="T18" fmla="*/ 160 w 548"/>
                  <a:gd name="T19" fmla="*/ 449 h 462"/>
                  <a:gd name="T20" fmla="*/ 151 w 548"/>
                  <a:gd name="T21" fmla="*/ 449 h 462"/>
                  <a:gd name="T22" fmla="*/ 142 w 548"/>
                  <a:gd name="T23" fmla="*/ 455 h 462"/>
                  <a:gd name="T24" fmla="*/ 142 w 548"/>
                  <a:gd name="T25" fmla="*/ 455 h 462"/>
                  <a:gd name="T26" fmla="*/ 151 w 548"/>
                  <a:gd name="T27" fmla="*/ 462 h 462"/>
                  <a:gd name="T28" fmla="*/ 397 w 548"/>
                  <a:gd name="T29" fmla="*/ 462 h 462"/>
                  <a:gd name="T30" fmla="*/ 406 w 548"/>
                  <a:gd name="T31" fmla="*/ 455 h 462"/>
                  <a:gd name="T32" fmla="*/ 406 w 548"/>
                  <a:gd name="T33" fmla="*/ 455 h 462"/>
                  <a:gd name="T34" fmla="*/ 402 w 548"/>
                  <a:gd name="T35" fmla="*/ 449 h 462"/>
                  <a:gd name="T36" fmla="*/ 389 w 548"/>
                  <a:gd name="T37" fmla="*/ 448 h 462"/>
                  <a:gd name="T38" fmla="*/ 329 w 548"/>
                  <a:gd name="T39" fmla="*/ 426 h 462"/>
                  <a:gd name="T40" fmla="*/ 322 w 548"/>
                  <a:gd name="T41" fmla="*/ 416 h 462"/>
                  <a:gd name="T42" fmla="*/ 322 w 548"/>
                  <a:gd name="T43" fmla="*/ 409 h 462"/>
                  <a:gd name="T44" fmla="*/ 507 w 548"/>
                  <a:gd name="T45" fmla="*/ 409 h 462"/>
                  <a:gd name="T46" fmla="*/ 548 w 548"/>
                  <a:gd name="T47" fmla="*/ 369 h 462"/>
                  <a:gd name="T48" fmla="*/ 548 w 548"/>
                  <a:gd name="T49" fmla="*/ 41 h 462"/>
                  <a:gd name="T50" fmla="*/ 507 w 548"/>
                  <a:gd name="T51" fmla="*/ 0 h 462"/>
                  <a:gd name="T52" fmla="*/ 510 w 548"/>
                  <a:gd name="T53" fmla="*/ 330 h 462"/>
                  <a:gd name="T54" fmla="*/ 497 w 548"/>
                  <a:gd name="T55" fmla="*/ 344 h 462"/>
                  <a:gd name="T56" fmla="*/ 51 w 548"/>
                  <a:gd name="T57" fmla="*/ 344 h 462"/>
                  <a:gd name="T58" fmla="*/ 38 w 548"/>
                  <a:gd name="T59" fmla="*/ 330 h 462"/>
                  <a:gd name="T60" fmla="*/ 38 w 548"/>
                  <a:gd name="T61" fmla="*/ 50 h 462"/>
                  <a:gd name="T62" fmla="*/ 51 w 548"/>
                  <a:gd name="T63" fmla="*/ 36 h 462"/>
                  <a:gd name="T64" fmla="*/ 497 w 548"/>
                  <a:gd name="T65" fmla="*/ 36 h 462"/>
                  <a:gd name="T66" fmla="*/ 510 w 548"/>
                  <a:gd name="T67" fmla="*/ 50 h 462"/>
                  <a:gd name="T68" fmla="*/ 510 w 548"/>
                  <a:gd name="T69" fmla="*/ 33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8" h="462">
                    <a:moveTo>
                      <a:pt x="507" y="0"/>
                    </a:move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1"/>
                    </a:cubicBezTo>
                    <a:cubicBezTo>
                      <a:pt x="0" y="369"/>
                      <a:pt x="0" y="369"/>
                      <a:pt x="0" y="369"/>
                    </a:cubicBezTo>
                    <a:cubicBezTo>
                      <a:pt x="0" y="391"/>
                      <a:pt x="18" y="409"/>
                      <a:pt x="41" y="409"/>
                    </a:cubicBezTo>
                    <a:cubicBezTo>
                      <a:pt x="226" y="409"/>
                      <a:pt x="226" y="409"/>
                      <a:pt x="226" y="409"/>
                    </a:cubicBezTo>
                    <a:cubicBezTo>
                      <a:pt x="226" y="416"/>
                      <a:pt x="226" y="416"/>
                      <a:pt x="226" y="416"/>
                    </a:cubicBezTo>
                    <a:cubicBezTo>
                      <a:pt x="226" y="419"/>
                      <a:pt x="225" y="425"/>
                      <a:pt x="223" y="428"/>
                    </a:cubicBezTo>
                    <a:cubicBezTo>
                      <a:pt x="177" y="445"/>
                      <a:pt x="177" y="445"/>
                      <a:pt x="177" y="445"/>
                    </a:cubicBezTo>
                    <a:cubicBezTo>
                      <a:pt x="173" y="447"/>
                      <a:pt x="165" y="449"/>
                      <a:pt x="160" y="449"/>
                    </a:cubicBezTo>
                    <a:cubicBezTo>
                      <a:pt x="151" y="449"/>
                      <a:pt x="151" y="449"/>
                      <a:pt x="151" y="449"/>
                    </a:cubicBezTo>
                    <a:cubicBezTo>
                      <a:pt x="146" y="449"/>
                      <a:pt x="142" y="452"/>
                      <a:pt x="142" y="455"/>
                    </a:cubicBezTo>
                    <a:cubicBezTo>
                      <a:pt x="142" y="455"/>
                      <a:pt x="142" y="455"/>
                      <a:pt x="142" y="455"/>
                    </a:cubicBezTo>
                    <a:cubicBezTo>
                      <a:pt x="142" y="459"/>
                      <a:pt x="146" y="462"/>
                      <a:pt x="151" y="462"/>
                    </a:cubicBezTo>
                    <a:cubicBezTo>
                      <a:pt x="397" y="462"/>
                      <a:pt x="397" y="462"/>
                      <a:pt x="397" y="462"/>
                    </a:cubicBezTo>
                    <a:cubicBezTo>
                      <a:pt x="402" y="462"/>
                      <a:pt x="406" y="459"/>
                      <a:pt x="406" y="455"/>
                    </a:cubicBezTo>
                    <a:cubicBezTo>
                      <a:pt x="406" y="455"/>
                      <a:pt x="406" y="455"/>
                      <a:pt x="406" y="455"/>
                    </a:cubicBezTo>
                    <a:cubicBezTo>
                      <a:pt x="406" y="452"/>
                      <a:pt x="404" y="449"/>
                      <a:pt x="402" y="449"/>
                    </a:cubicBezTo>
                    <a:cubicBezTo>
                      <a:pt x="399" y="449"/>
                      <a:pt x="393" y="448"/>
                      <a:pt x="389" y="448"/>
                    </a:cubicBezTo>
                    <a:cubicBezTo>
                      <a:pt x="329" y="426"/>
                      <a:pt x="329" y="426"/>
                      <a:pt x="329" y="426"/>
                    </a:cubicBezTo>
                    <a:cubicBezTo>
                      <a:pt x="325" y="424"/>
                      <a:pt x="322" y="419"/>
                      <a:pt x="322" y="416"/>
                    </a:cubicBezTo>
                    <a:cubicBezTo>
                      <a:pt x="322" y="409"/>
                      <a:pt x="322" y="409"/>
                      <a:pt x="322" y="409"/>
                    </a:cubicBezTo>
                    <a:cubicBezTo>
                      <a:pt x="507" y="409"/>
                      <a:pt x="507" y="409"/>
                      <a:pt x="507" y="409"/>
                    </a:cubicBezTo>
                    <a:cubicBezTo>
                      <a:pt x="530" y="409"/>
                      <a:pt x="548" y="391"/>
                      <a:pt x="548" y="369"/>
                    </a:cubicBezTo>
                    <a:cubicBezTo>
                      <a:pt x="548" y="41"/>
                      <a:pt x="548" y="41"/>
                      <a:pt x="548" y="41"/>
                    </a:cubicBezTo>
                    <a:cubicBezTo>
                      <a:pt x="548" y="18"/>
                      <a:pt x="530" y="0"/>
                      <a:pt x="507" y="0"/>
                    </a:cubicBezTo>
                    <a:close/>
                    <a:moveTo>
                      <a:pt x="510" y="330"/>
                    </a:moveTo>
                    <a:cubicBezTo>
                      <a:pt x="510" y="337"/>
                      <a:pt x="504" y="343"/>
                      <a:pt x="497" y="344"/>
                    </a:cubicBezTo>
                    <a:cubicBezTo>
                      <a:pt x="51" y="344"/>
                      <a:pt x="51" y="344"/>
                      <a:pt x="51" y="344"/>
                    </a:cubicBezTo>
                    <a:cubicBezTo>
                      <a:pt x="44" y="343"/>
                      <a:pt x="38" y="337"/>
                      <a:pt x="38" y="330"/>
                    </a:cubicBezTo>
                    <a:cubicBezTo>
                      <a:pt x="38" y="50"/>
                      <a:pt x="38" y="50"/>
                      <a:pt x="38" y="50"/>
                    </a:cubicBezTo>
                    <a:cubicBezTo>
                      <a:pt x="38" y="42"/>
                      <a:pt x="44" y="36"/>
                      <a:pt x="51" y="36"/>
                    </a:cubicBezTo>
                    <a:cubicBezTo>
                      <a:pt x="497" y="36"/>
                      <a:pt x="497" y="36"/>
                      <a:pt x="497" y="36"/>
                    </a:cubicBezTo>
                    <a:cubicBezTo>
                      <a:pt x="504" y="36"/>
                      <a:pt x="510" y="42"/>
                      <a:pt x="510" y="50"/>
                    </a:cubicBezTo>
                    <a:lnTo>
                      <a:pt x="510" y="33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Oval 33"/>
              <p:cNvSpPr>
                <a:spLocks noChangeArrowheads="1"/>
              </p:cNvSpPr>
              <p:nvPr/>
            </p:nvSpPr>
            <p:spPr bwMode="auto">
              <a:xfrm>
                <a:off x="4932363" y="4103688"/>
                <a:ext cx="6350" cy="476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9" name="Freeform 34"/>
              <p:cNvSpPr/>
              <p:nvPr/>
            </p:nvSpPr>
            <p:spPr bwMode="auto">
              <a:xfrm>
                <a:off x="4943475" y="4100513"/>
                <a:ext cx="47625" cy="9525"/>
              </a:xfrm>
              <a:custGeom>
                <a:avLst/>
                <a:gdLst>
                  <a:gd name="T0" fmla="*/ 63 w 63"/>
                  <a:gd name="T1" fmla="*/ 6 h 13"/>
                  <a:gd name="T2" fmla="*/ 57 w 63"/>
                  <a:gd name="T3" fmla="*/ 13 h 13"/>
                  <a:gd name="T4" fmla="*/ 6 w 63"/>
                  <a:gd name="T5" fmla="*/ 13 h 13"/>
                  <a:gd name="T6" fmla="*/ 0 w 63"/>
                  <a:gd name="T7" fmla="*/ 6 h 13"/>
                  <a:gd name="T8" fmla="*/ 0 w 63"/>
                  <a:gd name="T9" fmla="*/ 6 h 13"/>
                  <a:gd name="T10" fmla="*/ 6 w 63"/>
                  <a:gd name="T11" fmla="*/ 0 h 13"/>
                  <a:gd name="T12" fmla="*/ 57 w 63"/>
                  <a:gd name="T13" fmla="*/ 0 h 13"/>
                  <a:gd name="T14" fmla="*/ 63 w 63"/>
                  <a:gd name="T15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3" h="13">
                    <a:moveTo>
                      <a:pt x="63" y="6"/>
                    </a:moveTo>
                    <a:cubicBezTo>
                      <a:pt x="63" y="10"/>
                      <a:pt x="60" y="13"/>
                      <a:pt x="57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3" y="13"/>
                      <a:pt x="0" y="10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60" y="0"/>
                      <a:pt x="63" y="3"/>
                      <a:pt x="63" y="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Freeform 35"/>
              <p:cNvSpPr/>
              <p:nvPr/>
            </p:nvSpPr>
            <p:spPr bwMode="auto">
              <a:xfrm>
                <a:off x="4922838" y="3875088"/>
                <a:ext cx="34925" cy="166688"/>
              </a:xfrm>
              <a:custGeom>
                <a:avLst/>
                <a:gdLst>
                  <a:gd name="T0" fmla="*/ 45 w 45"/>
                  <a:gd name="T1" fmla="*/ 193 h 216"/>
                  <a:gd name="T2" fmla="*/ 22 w 45"/>
                  <a:gd name="T3" fmla="*/ 216 h 216"/>
                  <a:gd name="T4" fmla="*/ 22 w 45"/>
                  <a:gd name="T5" fmla="*/ 216 h 216"/>
                  <a:gd name="T6" fmla="*/ 0 w 45"/>
                  <a:gd name="T7" fmla="*/ 193 h 216"/>
                  <a:gd name="T8" fmla="*/ 0 w 45"/>
                  <a:gd name="T9" fmla="*/ 23 h 216"/>
                  <a:gd name="T10" fmla="*/ 22 w 45"/>
                  <a:gd name="T11" fmla="*/ 0 h 216"/>
                  <a:gd name="T12" fmla="*/ 22 w 45"/>
                  <a:gd name="T13" fmla="*/ 0 h 216"/>
                  <a:gd name="T14" fmla="*/ 45 w 45"/>
                  <a:gd name="T15" fmla="*/ 23 h 216"/>
                  <a:gd name="T16" fmla="*/ 45 w 45"/>
                  <a:gd name="T17" fmla="*/ 193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216">
                    <a:moveTo>
                      <a:pt x="45" y="193"/>
                    </a:moveTo>
                    <a:cubicBezTo>
                      <a:pt x="45" y="206"/>
                      <a:pt x="35" y="216"/>
                      <a:pt x="22" y="216"/>
                    </a:cubicBezTo>
                    <a:cubicBezTo>
                      <a:pt x="22" y="216"/>
                      <a:pt x="22" y="216"/>
                      <a:pt x="22" y="216"/>
                    </a:cubicBezTo>
                    <a:cubicBezTo>
                      <a:pt x="10" y="216"/>
                      <a:pt x="0" y="206"/>
                      <a:pt x="0" y="19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0"/>
                      <a:pt x="10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35" y="0"/>
                      <a:pt x="45" y="10"/>
                      <a:pt x="45" y="23"/>
                    </a:cubicBezTo>
                    <a:lnTo>
                      <a:pt x="45" y="19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Freeform 36"/>
              <p:cNvSpPr/>
              <p:nvPr/>
            </p:nvSpPr>
            <p:spPr bwMode="auto">
              <a:xfrm>
                <a:off x="4860925" y="3903663"/>
                <a:ext cx="34925" cy="138113"/>
              </a:xfrm>
              <a:custGeom>
                <a:avLst/>
                <a:gdLst>
                  <a:gd name="T0" fmla="*/ 45 w 45"/>
                  <a:gd name="T1" fmla="*/ 157 h 180"/>
                  <a:gd name="T2" fmla="*/ 23 w 45"/>
                  <a:gd name="T3" fmla="*/ 180 h 180"/>
                  <a:gd name="T4" fmla="*/ 23 w 45"/>
                  <a:gd name="T5" fmla="*/ 180 h 180"/>
                  <a:gd name="T6" fmla="*/ 0 w 45"/>
                  <a:gd name="T7" fmla="*/ 157 h 180"/>
                  <a:gd name="T8" fmla="*/ 0 w 45"/>
                  <a:gd name="T9" fmla="*/ 23 h 180"/>
                  <a:gd name="T10" fmla="*/ 23 w 45"/>
                  <a:gd name="T11" fmla="*/ 0 h 180"/>
                  <a:gd name="T12" fmla="*/ 23 w 45"/>
                  <a:gd name="T13" fmla="*/ 0 h 180"/>
                  <a:gd name="T14" fmla="*/ 45 w 45"/>
                  <a:gd name="T15" fmla="*/ 23 h 180"/>
                  <a:gd name="T16" fmla="*/ 45 w 45"/>
                  <a:gd name="T17" fmla="*/ 15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180">
                    <a:moveTo>
                      <a:pt x="45" y="157"/>
                    </a:moveTo>
                    <a:cubicBezTo>
                      <a:pt x="45" y="170"/>
                      <a:pt x="35" y="180"/>
                      <a:pt x="23" y="180"/>
                    </a:cubicBezTo>
                    <a:cubicBezTo>
                      <a:pt x="23" y="180"/>
                      <a:pt x="23" y="180"/>
                      <a:pt x="23" y="180"/>
                    </a:cubicBezTo>
                    <a:cubicBezTo>
                      <a:pt x="10" y="180"/>
                      <a:pt x="0" y="170"/>
                      <a:pt x="0" y="157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0"/>
                      <a:pt x="10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5" y="0"/>
                      <a:pt x="45" y="10"/>
                      <a:pt x="45" y="23"/>
                    </a:cubicBezTo>
                    <a:lnTo>
                      <a:pt x="45" y="15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Freeform 37"/>
              <p:cNvSpPr/>
              <p:nvPr/>
            </p:nvSpPr>
            <p:spPr bwMode="auto">
              <a:xfrm>
                <a:off x="4799013" y="3930650"/>
                <a:ext cx="33338" cy="111125"/>
              </a:xfrm>
              <a:custGeom>
                <a:avLst/>
                <a:gdLst>
                  <a:gd name="T0" fmla="*/ 44 w 44"/>
                  <a:gd name="T1" fmla="*/ 121 h 144"/>
                  <a:gd name="T2" fmla="*/ 22 w 44"/>
                  <a:gd name="T3" fmla="*/ 144 h 144"/>
                  <a:gd name="T4" fmla="*/ 22 w 44"/>
                  <a:gd name="T5" fmla="*/ 144 h 144"/>
                  <a:gd name="T6" fmla="*/ 0 w 44"/>
                  <a:gd name="T7" fmla="*/ 121 h 144"/>
                  <a:gd name="T8" fmla="*/ 0 w 44"/>
                  <a:gd name="T9" fmla="*/ 23 h 144"/>
                  <a:gd name="T10" fmla="*/ 22 w 44"/>
                  <a:gd name="T11" fmla="*/ 0 h 144"/>
                  <a:gd name="T12" fmla="*/ 22 w 44"/>
                  <a:gd name="T13" fmla="*/ 0 h 144"/>
                  <a:gd name="T14" fmla="*/ 44 w 44"/>
                  <a:gd name="T15" fmla="*/ 23 h 144"/>
                  <a:gd name="T16" fmla="*/ 44 w 44"/>
                  <a:gd name="T17" fmla="*/ 121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" h="144">
                    <a:moveTo>
                      <a:pt x="44" y="121"/>
                    </a:moveTo>
                    <a:cubicBezTo>
                      <a:pt x="44" y="134"/>
                      <a:pt x="34" y="144"/>
                      <a:pt x="22" y="144"/>
                    </a:cubicBezTo>
                    <a:cubicBezTo>
                      <a:pt x="22" y="144"/>
                      <a:pt x="22" y="144"/>
                      <a:pt x="22" y="144"/>
                    </a:cubicBezTo>
                    <a:cubicBezTo>
                      <a:pt x="10" y="144"/>
                      <a:pt x="0" y="134"/>
                      <a:pt x="0" y="12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0"/>
                      <a:pt x="10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34" y="0"/>
                      <a:pt x="44" y="10"/>
                      <a:pt x="44" y="23"/>
                    </a:cubicBezTo>
                    <a:lnTo>
                      <a:pt x="44" y="12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3" name="Freeform 38"/>
              <p:cNvSpPr/>
              <p:nvPr/>
            </p:nvSpPr>
            <p:spPr bwMode="auto">
              <a:xfrm>
                <a:off x="4737100" y="3959225"/>
                <a:ext cx="34925" cy="82550"/>
              </a:xfrm>
              <a:custGeom>
                <a:avLst/>
                <a:gdLst>
                  <a:gd name="T0" fmla="*/ 45 w 45"/>
                  <a:gd name="T1" fmla="*/ 85 h 108"/>
                  <a:gd name="T2" fmla="*/ 22 w 45"/>
                  <a:gd name="T3" fmla="*/ 108 h 108"/>
                  <a:gd name="T4" fmla="*/ 22 w 45"/>
                  <a:gd name="T5" fmla="*/ 108 h 108"/>
                  <a:gd name="T6" fmla="*/ 0 w 45"/>
                  <a:gd name="T7" fmla="*/ 85 h 108"/>
                  <a:gd name="T8" fmla="*/ 0 w 45"/>
                  <a:gd name="T9" fmla="*/ 23 h 108"/>
                  <a:gd name="T10" fmla="*/ 22 w 45"/>
                  <a:gd name="T11" fmla="*/ 0 h 108"/>
                  <a:gd name="T12" fmla="*/ 22 w 45"/>
                  <a:gd name="T13" fmla="*/ 0 h 108"/>
                  <a:gd name="T14" fmla="*/ 45 w 45"/>
                  <a:gd name="T15" fmla="*/ 23 h 108"/>
                  <a:gd name="T16" fmla="*/ 45 w 45"/>
                  <a:gd name="T17" fmla="*/ 85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108">
                    <a:moveTo>
                      <a:pt x="45" y="85"/>
                    </a:moveTo>
                    <a:cubicBezTo>
                      <a:pt x="45" y="98"/>
                      <a:pt x="35" y="108"/>
                      <a:pt x="22" y="108"/>
                    </a:cubicBezTo>
                    <a:cubicBezTo>
                      <a:pt x="22" y="108"/>
                      <a:pt x="22" y="108"/>
                      <a:pt x="22" y="108"/>
                    </a:cubicBezTo>
                    <a:cubicBezTo>
                      <a:pt x="10" y="108"/>
                      <a:pt x="0" y="98"/>
                      <a:pt x="0" y="85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0"/>
                      <a:pt x="10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35" y="0"/>
                      <a:pt x="45" y="10"/>
                      <a:pt x="45" y="23"/>
                    </a:cubicBezTo>
                    <a:lnTo>
                      <a:pt x="45" y="8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4" name="Freeform 39"/>
              <p:cNvSpPr/>
              <p:nvPr/>
            </p:nvSpPr>
            <p:spPr bwMode="auto">
              <a:xfrm>
                <a:off x="4675188" y="3986213"/>
                <a:ext cx="33338" cy="55563"/>
              </a:xfrm>
              <a:custGeom>
                <a:avLst/>
                <a:gdLst>
                  <a:gd name="T0" fmla="*/ 45 w 45"/>
                  <a:gd name="T1" fmla="*/ 49 h 72"/>
                  <a:gd name="T2" fmla="*/ 23 w 45"/>
                  <a:gd name="T3" fmla="*/ 72 h 72"/>
                  <a:gd name="T4" fmla="*/ 23 w 45"/>
                  <a:gd name="T5" fmla="*/ 72 h 72"/>
                  <a:gd name="T6" fmla="*/ 0 w 45"/>
                  <a:gd name="T7" fmla="*/ 49 h 72"/>
                  <a:gd name="T8" fmla="*/ 0 w 45"/>
                  <a:gd name="T9" fmla="*/ 23 h 72"/>
                  <a:gd name="T10" fmla="*/ 23 w 45"/>
                  <a:gd name="T11" fmla="*/ 0 h 72"/>
                  <a:gd name="T12" fmla="*/ 23 w 45"/>
                  <a:gd name="T13" fmla="*/ 0 h 72"/>
                  <a:gd name="T14" fmla="*/ 45 w 45"/>
                  <a:gd name="T15" fmla="*/ 23 h 72"/>
                  <a:gd name="T16" fmla="*/ 45 w 45"/>
                  <a:gd name="T17" fmla="*/ 49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" h="72">
                    <a:moveTo>
                      <a:pt x="45" y="49"/>
                    </a:moveTo>
                    <a:cubicBezTo>
                      <a:pt x="45" y="62"/>
                      <a:pt x="35" y="72"/>
                      <a:pt x="23" y="72"/>
                    </a:cubicBezTo>
                    <a:cubicBezTo>
                      <a:pt x="23" y="72"/>
                      <a:pt x="23" y="72"/>
                      <a:pt x="23" y="72"/>
                    </a:cubicBezTo>
                    <a:cubicBezTo>
                      <a:pt x="10" y="72"/>
                      <a:pt x="0" y="62"/>
                      <a:pt x="0" y="49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0"/>
                      <a:pt x="10" y="0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35" y="0"/>
                      <a:pt x="45" y="10"/>
                      <a:pt x="45" y="23"/>
                    </a:cubicBezTo>
                    <a:lnTo>
                      <a:pt x="45" y="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4572000" y="2854750"/>
            <a:ext cx="1514475" cy="1516063"/>
            <a:chOff x="4572000" y="2854750"/>
            <a:chExt cx="1514475" cy="1516063"/>
          </a:xfrm>
        </p:grpSpPr>
        <p:sp>
          <p:nvSpPr>
            <p:cNvPr id="17" name="Freeform 5"/>
            <p:cNvSpPr/>
            <p:nvPr/>
          </p:nvSpPr>
          <p:spPr bwMode="auto">
            <a:xfrm>
              <a:off x="4572000" y="2854750"/>
              <a:ext cx="1514475" cy="1516063"/>
            </a:xfrm>
            <a:custGeom>
              <a:avLst/>
              <a:gdLst>
                <a:gd name="T0" fmla="*/ 144 w 1073"/>
                <a:gd name="T1" fmla="*/ 528 h 1073"/>
                <a:gd name="T2" fmla="*/ 49 w 1073"/>
                <a:gd name="T3" fmla="*/ 499 h 1073"/>
                <a:gd name="T4" fmla="*/ 0 w 1073"/>
                <a:gd name="T5" fmla="*/ 530 h 1073"/>
                <a:gd name="T6" fmla="*/ 0 w 1073"/>
                <a:gd name="T7" fmla="*/ 832 h 1073"/>
                <a:gd name="T8" fmla="*/ 299 w 1073"/>
                <a:gd name="T9" fmla="*/ 832 h 1073"/>
                <a:gd name="T10" fmla="*/ 330 w 1073"/>
                <a:gd name="T11" fmla="*/ 881 h 1073"/>
                <a:gd name="T12" fmla="*/ 303 w 1073"/>
                <a:gd name="T13" fmla="*/ 975 h 1073"/>
                <a:gd name="T14" fmla="*/ 415 w 1073"/>
                <a:gd name="T15" fmla="*/ 1073 h 1073"/>
                <a:gd name="T16" fmla="*/ 527 w 1073"/>
                <a:gd name="T17" fmla="*/ 975 h 1073"/>
                <a:gd name="T18" fmla="*/ 499 w 1073"/>
                <a:gd name="T19" fmla="*/ 881 h 1073"/>
                <a:gd name="T20" fmla="*/ 529 w 1073"/>
                <a:gd name="T21" fmla="*/ 832 h 1073"/>
                <a:gd name="T22" fmla="*/ 831 w 1073"/>
                <a:gd name="T23" fmla="*/ 832 h 1073"/>
                <a:gd name="T24" fmla="*/ 831 w 1073"/>
                <a:gd name="T25" fmla="*/ 832 h 1073"/>
                <a:gd name="T26" fmla="*/ 831 w 1073"/>
                <a:gd name="T27" fmla="*/ 832 h 1073"/>
                <a:gd name="T28" fmla="*/ 831 w 1073"/>
                <a:gd name="T29" fmla="*/ 530 h 1073"/>
                <a:gd name="T30" fmla="*/ 880 w 1073"/>
                <a:gd name="T31" fmla="*/ 499 h 1073"/>
                <a:gd name="T32" fmla="*/ 975 w 1073"/>
                <a:gd name="T33" fmla="*/ 528 h 1073"/>
                <a:gd name="T34" fmla="*/ 1073 w 1073"/>
                <a:gd name="T35" fmla="*/ 416 h 1073"/>
                <a:gd name="T36" fmla="*/ 975 w 1073"/>
                <a:gd name="T37" fmla="*/ 303 h 1073"/>
                <a:gd name="T38" fmla="*/ 880 w 1073"/>
                <a:gd name="T39" fmla="*/ 330 h 1073"/>
                <a:gd name="T40" fmla="*/ 831 w 1073"/>
                <a:gd name="T41" fmla="*/ 300 h 1073"/>
                <a:gd name="T42" fmla="*/ 831 w 1073"/>
                <a:gd name="T43" fmla="*/ 0 h 1073"/>
                <a:gd name="T44" fmla="*/ 831 w 1073"/>
                <a:gd name="T45" fmla="*/ 58 h 1073"/>
                <a:gd name="T46" fmla="*/ 831 w 1073"/>
                <a:gd name="T47" fmla="*/ 0 h 1073"/>
                <a:gd name="T48" fmla="*/ 529 w 1073"/>
                <a:gd name="T49" fmla="*/ 0 h 1073"/>
                <a:gd name="T50" fmla="*/ 499 w 1073"/>
                <a:gd name="T51" fmla="*/ 49 h 1073"/>
                <a:gd name="T52" fmla="*/ 527 w 1073"/>
                <a:gd name="T53" fmla="*/ 144 h 1073"/>
                <a:gd name="T54" fmla="*/ 415 w 1073"/>
                <a:gd name="T55" fmla="*/ 242 h 1073"/>
                <a:gd name="T56" fmla="*/ 303 w 1073"/>
                <a:gd name="T57" fmla="*/ 144 h 1073"/>
                <a:gd name="T58" fmla="*/ 330 w 1073"/>
                <a:gd name="T59" fmla="*/ 49 h 1073"/>
                <a:gd name="T60" fmla="*/ 299 w 1073"/>
                <a:gd name="T61" fmla="*/ 0 h 1073"/>
                <a:gd name="T62" fmla="*/ 0 w 1073"/>
                <a:gd name="T63" fmla="*/ 0 h 1073"/>
                <a:gd name="T64" fmla="*/ 0 w 1073"/>
                <a:gd name="T65" fmla="*/ 300 h 1073"/>
                <a:gd name="T66" fmla="*/ 49 w 1073"/>
                <a:gd name="T67" fmla="*/ 330 h 1073"/>
                <a:gd name="T68" fmla="*/ 144 w 1073"/>
                <a:gd name="T69" fmla="*/ 303 h 1073"/>
                <a:gd name="T70" fmla="*/ 241 w 1073"/>
                <a:gd name="T71" fmla="*/ 416 h 1073"/>
                <a:gd name="T72" fmla="*/ 144 w 1073"/>
                <a:gd name="T73" fmla="*/ 528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73" h="1073">
                  <a:moveTo>
                    <a:pt x="144" y="528"/>
                  </a:moveTo>
                  <a:cubicBezTo>
                    <a:pt x="118" y="528"/>
                    <a:pt x="82" y="516"/>
                    <a:pt x="49" y="499"/>
                  </a:cubicBezTo>
                  <a:cubicBezTo>
                    <a:pt x="26" y="488"/>
                    <a:pt x="0" y="505"/>
                    <a:pt x="0" y="530"/>
                  </a:cubicBezTo>
                  <a:cubicBezTo>
                    <a:pt x="0" y="832"/>
                    <a:pt x="0" y="832"/>
                    <a:pt x="0" y="832"/>
                  </a:cubicBezTo>
                  <a:cubicBezTo>
                    <a:pt x="299" y="832"/>
                    <a:pt x="299" y="832"/>
                    <a:pt x="299" y="832"/>
                  </a:cubicBezTo>
                  <a:cubicBezTo>
                    <a:pt x="325" y="832"/>
                    <a:pt x="341" y="858"/>
                    <a:pt x="330" y="881"/>
                  </a:cubicBezTo>
                  <a:cubicBezTo>
                    <a:pt x="314" y="914"/>
                    <a:pt x="303" y="949"/>
                    <a:pt x="303" y="975"/>
                  </a:cubicBezTo>
                  <a:cubicBezTo>
                    <a:pt x="303" y="1039"/>
                    <a:pt x="353" y="1073"/>
                    <a:pt x="415" y="1073"/>
                  </a:cubicBezTo>
                  <a:cubicBezTo>
                    <a:pt x="477" y="1073"/>
                    <a:pt x="527" y="1039"/>
                    <a:pt x="527" y="975"/>
                  </a:cubicBezTo>
                  <a:cubicBezTo>
                    <a:pt x="527" y="949"/>
                    <a:pt x="515" y="914"/>
                    <a:pt x="499" y="881"/>
                  </a:cubicBezTo>
                  <a:cubicBezTo>
                    <a:pt x="487" y="858"/>
                    <a:pt x="504" y="832"/>
                    <a:pt x="529" y="832"/>
                  </a:cubicBezTo>
                  <a:cubicBezTo>
                    <a:pt x="831" y="832"/>
                    <a:pt x="831" y="832"/>
                    <a:pt x="831" y="832"/>
                  </a:cubicBezTo>
                  <a:cubicBezTo>
                    <a:pt x="831" y="832"/>
                    <a:pt x="831" y="832"/>
                    <a:pt x="831" y="832"/>
                  </a:cubicBezTo>
                  <a:cubicBezTo>
                    <a:pt x="831" y="832"/>
                    <a:pt x="831" y="832"/>
                    <a:pt x="831" y="832"/>
                  </a:cubicBezTo>
                  <a:cubicBezTo>
                    <a:pt x="831" y="530"/>
                    <a:pt x="831" y="530"/>
                    <a:pt x="831" y="530"/>
                  </a:cubicBezTo>
                  <a:cubicBezTo>
                    <a:pt x="831" y="505"/>
                    <a:pt x="858" y="488"/>
                    <a:pt x="880" y="499"/>
                  </a:cubicBezTo>
                  <a:cubicBezTo>
                    <a:pt x="913" y="516"/>
                    <a:pt x="949" y="528"/>
                    <a:pt x="975" y="528"/>
                  </a:cubicBezTo>
                  <a:cubicBezTo>
                    <a:pt x="1038" y="528"/>
                    <a:pt x="1073" y="477"/>
                    <a:pt x="1073" y="416"/>
                  </a:cubicBezTo>
                  <a:cubicBezTo>
                    <a:pt x="1073" y="354"/>
                    <a:pt x="1038" y="303"/>
                    <a:pt x="975" y="303"/>
                  </a:cubicBezTo>
                  <a:cubicBezTo>
                    <a:pt x="949" y="303"/>
                    <a:pt x="913" y="314"/>
                    <a:pt x="880" y="330"/>
                  </a:cubicBezTo>
                  <a:cubicBezTo>
                    <a:pt x="857" y="341"/>
                    <a:pt x="831" y="325"/>
                    <a:pt x="831" y="300"/>
                  </a:cubicBezTo>
                  <a:cubicBezTo>
                    <a:pt x="831" y="0"/>
                    <a:pt x="831" y="0"/>
                    <a:pt x="831" y="0"/>
                  </a:cubicBezTo>
                  <a:cubicBezTo>
                    <a:pt x="831" y="58"/>
                    <a:pt x="831" y="58"/>
                    <a:pt x="831" y="58"/>
                  </a:cubicBezTo>
                  <a:cubicBezTo>
                    <a:pt x="831" y="0"/>
                    <a:pt x="831" y="0"/>
                    <a:pt x="831" y="0"/>
                  </a:cubicBezTo>
                  <a:cubicBezTo>
                    <a:pt x="529" y="0"/>
                    <a:pt x="529" y="0"/>
                    <a:pt x="529" y="0"/>
                  </a:cubicBezTo>
                  <a:cubicBezTo>
                    <a:pt x="504" y="0"/>
                    <a:pt x="487" y="27"/>
                    <a:pt x="499" y="49"/>
                  </a:cubicBezTo>
                  <a:cubicBezTo>
                    <a:pt x="515" y="82"/>
                    <a:pt x="527" y="118"/>
                    <a:pt x="527" y="144"/>
                  </a:cubicBezTo>
                  <a:cubicBezTo>
                    <a:pt x="527" y="208"/>
                    <a:pt x="477" y="242"/>
                    <a:pt x="415" y="242"/>
                  </a:cubicBezTo>
                  <a:cubicBezTo>
                    <a:pt x="353" y="242"/>
                    <a:pt x="303" y="208"/>
                    <a:pt x="303" y="144"/>
                  </a:cubicBezTo>
                  <a:cubicBezTo>
                    <a:pt x="303" y="118"/>
                    <a:pt x="314" y="82"/>
                    <a:pt x="330" y="49"/>
                  </a:cubicBezTo>
                  <a:cubicBezTo>
                    <a:pt x="341" y="27"/>
                    <a:pt x="325" y="0"/>
                    <a:pt x="29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0" y="325"/>
                    <a:pt x="26" y="341"/>
                    <a:pt x="49" y="330"/>
                  </a:cubicBezTo>
                  <a:cubicBezTo>
                    <a:pt x="82" y="314"/>
                    <a:pt x="118" y="303"/>
                    <a:pt x="144" y="303"/>
                  </a:cubicBezTo>
                  <a:cubicBezTo>
                    <a:pt x="207" y="303"/>
                    <a:pt x="241" y="354"/>
                    <a:pt x="241" y="416"/>
                  </a:cubicBezTo>
                  <a:cubicBezTo>
                    <a:pt x="241" y="477"/>
                    <a:pt x="207" y="528"/>
                    <a:pt x="144" y="528"/>
                  </a:cubicBezTo>
                  <a:close/>
                </a:path>
              </a:pathLst>
            </a:cu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bg1"/>
              </a:solidFill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grpSp>
          <p:nvGrpSpPr>
            <p:cNvPr id="35" name="Group 213"/>
            <p:cNvGrpSpPr/>
            <p:nvPr/>
          </p:nvGrpSpPr>
          <p:grpSpPr>
            <a:xfrm>
              <a:off x="4964982" y="3346892"/>
              <a:ext cx="438150" cy="404813"/>
              <a:chOff x="2900363" y="5486400"/>
              <a:chExt cx="438150" cy="404813"/>
            </a:xfrm>
            <a:solidFill>
              <a:schemeClr val="bg1"/>
            </a:solidFill>
          </p:grpSpPr>
          <p:sp>
            <p:nvSpPr>
              <p:cNvPr id="36" name="Freeform 203"/>
              <p:cNvSpPr>
                <a:spLocks noEditPoints="1"/>
              </p:cNvSpPr>
              <p:nvPr/>
            </p:nvSpPr>
            <p:spPr bwMode="auto">
              <a:xfrm>
                <a:off x="3151188" y="5486400"/>
                <a:ext cx="187325" cy="195263"/>
              </a:xfrm>
              <a:custGeom>
                <a:avLst/>
                <a:gdLst>
                  <a:gd name="T0" fmla="*/ 240 w 245"/>
                  <a:gd name="T1" fmla="*/ 155 h 254"/>
                  <a:gd name="T2" fmla="*/ 211 w 245"/>
                  <a:gd name="T3" fmla="*/ 137 h 254"/>
                  <a:gd name="T4" fmla="*/ 211 w 245"/>
                  <a:gd name="T5" fmla="*/ 118 h 254"/>
                  <a:gd name="T6" fmla="*/ 207 w 245"/>
                  <a:gd name="T7" fmla="*/ 100 h 254"/>
                  <a:gd name="T8" fmla="*/ 231 w 245"/>
                  <a:gd name="T9" fmla="*/ 76 h 254"/>
                  <a:gd name="T10" fmla="*/ 232 w 245"/>
                  <a:gd name="T11" fmla="*/ 64 h 254"/>
                  <a:gd name="T12" fmla="*/ 217 w 245"/>
                  <a:gd name="T13" fmla="*/ 43 h 254"/>
                  <a:gd name="T14" fmla="*/ 205 w 245"/>
                  <a:gd name="T15" fmla="*/ 40 h 254"/>
                  <a:gd name="T16" fmla="*/ 175 w 245"/>
                  <a:gd name="T17" fmla="*/ 55 h 254"/>
                  <a:gd name="T18" fmla="*/ 141 w 245"/>
                  <a:gd name="T19" fmla="*/ 40 h 254"/>
                  <a:gd name="T20" fmla="*/ 133 w 245"/>
                  <a:gd name="T21" fmla="*/ 7 h 254"/>
                  <a:gd name="T22" fmla="*/ 123 w 245"/>
                  <a:gd name="T23" fmla="*/ 1 h 254"/>
                  <a:gd name="T24" fmla="*/ 96 w 245"/>
                  <a:gd name="T25" fmla="*/ 3 h 254"/>
                  <a:gd name="T26" fmla="*/ 88 w 245"/>
                  <a:gd name="T27" fmla="*/ 12 h 254"/>
                  <a:gd name="T28" fmla="*/ 86 w 245"/>
                  <a:gd name="T29" fmla="*/ 46 h 254"/>
                  <a:gd name="T30" fmla="*/ 57 w 245"/>
                  <a:gd name="T31" fmla="*/ 68 h 254"/>
                  <a:gd name="T32" fmla="*/ 24 w 245"/>
                  <a:gd name="T33" fmla="*/ 59 h 254"/>
                  <a:gd name="T34" fmla="*/ 13 w 245"/>
                  <a:gd name="T35" fmla="*/ 64 h 254"/>
                  <a:gd name="T36" fmla="*/ 2 w 245"/>
                  <a:gd name="T37" fmla="*/ 88 h 254"/>
                  <a:gd name="T38" fmla="*/ 6 w 245"/>
                  <a:gd name="T39" fmla="*/ 99 h 254"/>
                  <a:gd name="T40" fmla="*/ 34 w 245"/>
                  <a:gd name="T41" fmla="*/ 118 h 254"/>
                  <a:gd name="T42" fmla="*/ 34 w 245"/>
                  <a:gd name="T43" fmla="*/ 136 h 254"/>
                  <a:gd name="T44" fmla="*/ 38 w 245"/>
                  <a:gd name="T45" fmla="*/ 155 h 254"/>
                  <a:gd name="T46" fmla="*/ 14 w 245"/>
                  <a:gd name="T47" fmla="*/ 179 h 254"/>
                  <a:gd name="T48" fmla="*/ 13 w 245"/>
                  <a:gd name="T49" fmla="*/ 190 h 254"/>
                  <a:gd name="T50" fmla="*/ 28 w 245"/>
                  <a:gd name="T51" fmla="*/ 212 h 254"/>
                  <a:gd name="T52" fmla="*/ 40 w 245"/>
                  <a:gd name="T53" fmla="*/ 215 h 254"/>
                  <a:gd name="T54" fmla="*/ 70 w 245"/>
                  <a:gd name="T55" fmla="*/ 199 h 254"/>
                  <a:gd name="T56" fmla="*/ 104 w 245"/>
                  <a:gd name="T57" fmla="*/ 214 h 254"/>
                  <a:gd name="T58" fmla="*/ 113 w 245"/>
                  <a:gd name="T59" fmla="*/ 247 h 254"/>
                  <a:gd name="T60" fmla="*/ 122 w 245"/>
                  <a:gd name="T61" fmla="*/ 254 h 254"/>
                  <a:gd name="T62" fmla="*/ 149 w 245"/>
                  <a:gd name="T63" fmla="*/ 251 h 254"/>
                  <a:gd name="T64" fmla="*/ 157 w 245"/>
                  <a:gd name="T65" fmla="*/ 243 h 254"/>
                  <a:gd name="T66" fmla="*/ 159 w 245"/>
                  <a:gd name="T67" fmla="*/ 209 h 254"/>
                  <a:gd name="T68" fmla="*/ 188 w 245"/>
                  <a:gd name="T69" fmla="*/ 187 h 254"/>
                  <a:gd name="T70" fmla="*/ 221 w 245"/>
                  <a:gd name="T71" fmla="*/ 196 h 254"/>
                  <a:gd name="T72" fmla="*/ 232 w 245"/>
                  <a:gd name="T73" fmla="*/ 191 h 254"/>
                  <a:gd name="T74" fmla="*/ 243 w 245"/>
                  <a:gd name="T75" fmla="*/ 167 h 254"/>
                  <a:gd name="T76" fmla="*/ 240 w 245"/>
                  <a:gd name="T77" fmla="*/ 155 h 254"/>
                  <a:gd name="T78" fmla="*/ 127 w 245"/>
                  <a:gd name="T79" fmla="*/ 174 h 254"/>
                  <a:gd name="T80" fmla="*/ 76 w 245"/>
                  <a:gd name="T81" fmla="*/ 132 h 254"/>
                  <a:gd name="T82" fmla="*/ 118 w 245"/>
                  <a:gd name="T83" fmla="*/ 80 h 254"/>
                  <a:gd name="T84" fmla="*/ 170 w 245"/>
                  <a:gd name="T85" fmla="*/ 123 h 254"/>
                  <a:gd name="T86" fmla="*/ 127 w 245"/>
                  <a:gd name="T87" fmla="*/ 17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254">
                    <a:moveTo>
                      <a:pt x="240" y="155"/>
                    </a:moveTo>
                    <a:cubicBezTo>
                      <a:pt x="211" y="137"/>
                      <a:pt x="211" y="137"/>
                      <a:pt x="211" y="137"/>
                    </a:cubicBezTo>
                    <a:cubicBezTo>
                      <a:pt x="212" y="131"/>
                      <a:pt x="212" y="124"/>
                      <a:pt x="211" y="118"/>
                    </a:cubicBezTo>
                    <a:cubicBezTo>
                      <a:pt x="210" y="112"/>
                      <a:pt x="209" y="106"/>
                      <a:pt x="207" y="100"/>
                    </a:cubicBezTo>
                    <a:cubicBezTo>
                      <a:pt x="231" y="76"/>
                      <a:pt x="231" y="76"/>
                      <a:pt x="231" y="76"/>
                    </a:cubicBezTo>
                    <a:cubicBezTo>
                      <a:pt x="234" y="73"/>
                      <a:pt x="235" y="68"/>
                      <a:pt x="232" y="64"/>
                    </a:cubicBezTo>
                    <a:cubicBezTo>
                      <a:pt x="217" y="43"/>
                      <a:pt x="217" y="43"/>
                      <a:pt x="217" y="43"/>
                    </a:cubicBezTo>
                    <a:cubicBezTo>
                      <a:pt x="214" y="39"/>
                      <a:pt x="209" y="38"/>
                      <a:pt x="205" y="40"/>
                    </a:cubicBezTo>
                    <a:cubicBezTo>
                      <a:pt x="175" y="55"/>
                      <a:pt x="175" y="55"/>
                      <a:pt x="175" y="55"/>
                    </a:cubicBezTo>
                    <a:cubicBezTo>
                      <a:pt x="165" y="48"/>
                      <a:pt x="154" y="43"/>
                      <a:pt x="141" y="40"/>
                    </a:cubicBezTo>
                    <a:cubicBezTo>
                      <a:pt x="133" y="7"/>
                      <a:pt x="133" y="7"/>
                      <a:pt x="133" y="7"/>
                    </a:cubicBezTo>
                    <a:cubicBezTo>
                      <a:pt x="132" y="3"/>
                      <a:pt x="127" y="0"/>
                      <a:pt x="123" y="1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2" y="4"/>
                      <a:pt x="89" y="8"/>
                      <a:pt x="88" y="12"/>
                    </a:cubicBezTo>
                    <a:cubicBezTo>
                      <a:pt x="86" y="46"/>
                      <a:pt x="86" y="46"/>
                      <a:pt x="86" y="46"/>
                    </a:cubicBezTo>
                    <a:cubicBezTo>
                      <a:pt x="75" y="51"/>
                      <a:pt x="65" y="59"/>
                      <a:pt x="57" y="68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0" y="58"/>
                      <a:pt x="15" y="60"/>
                      <a:pt x="13" y="64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0" y="92"/>
                      <a:pt x="2" y="97"/>
                      <a:pt x="6" y="99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4"/>
                      <a:pt x="34" y="130"/>
                      <a:pt x="34" y="136"/>
                    </a:cubicBezTo>
                    <a:cubicBezTo>
                      <a:pt x="35" y="143"/>
                      <a:pt x="36" y="149"/>
                      <a:pt x="38" y="155"/>
                    </a:cubicBezTo>
                    <a:cubicBezTo>
                      <a:pt x="14" y="179"/>
                      <a:pt x="14" y="179"/>
                      <a:pt x="14" y="179"/>
                    </a:cubicBezTo>
                    <a:cubicBezTo>
                      <a:pt x="11" y="182"/>
                      <a:pt x="10" y="187"/>
                      <a:pt x="13" y="190"/>
                    </a:cubicBezTo>
                    <a:cubicBezTo>
                      <a:pt x="28" y="212"/>
                      <a:pt x="28" y="212"/>
                      <a:pt x="28" y="212"/>
                    </a:cubicBezTo>
                    <a:cubicBezTo>
                      <a:pt x="31" y="215"/>
                      <a:pt x="36" y="217"/>
                      <a:pt x="40" y="215"/>
                    </a:cubicBezTo>
                    <a:cubicBezTo>
                      <a:pt x="70" y="199"/>
                      <a:pt x="70" y="199"/>
                      <a:pt x="70" y="199"/>
                    </a:cubicBezTo>
                    <a:cubicBezTo>
                      <a:pt x="80" y="206"/>
                      <a:pt x="92" y="212"/>
                      <a:pt x="104" y="214"/>
                    </a:cubicBezTo>
                    <a:cubicBezTo>
                      <a:pt x="113" y="247"/>
                      <a:pt x="113" y="247"/>
                      <a:pt x="113" y="247"/>
                    </a:cubicBezTo>
                    <a:cubicBezTo>
                      <a:pt x="114" y="251"/>
                      <a:pt x="118" y="254"/>
                      <a:pt x="122" y="254"/>
                    </a:cubicBezTo>
                    <a:cubicBezTo>
                      <a:pt x="149" y="251"/>
                      <a:pt x="149" y="251"/>
                      <a:pt x="149" y="251"/>
                    </a:cubicBezTo>
                    <a:cubicBezTo>
                      <a:pt x="153" y="251"/>
                      <a:pt x="157" y="247"/>
                      <a:pt x="157" y="243"/>
                    </a:cubicBezTo>
                    <a:cubicBezTo>
                      <a:pt x="159" y="209"/>
                      <a:pt x="159" y="209"/>
                      <a:pt x="159" y="209"/>
                    </a:cubicBezTo>
                    <a:cubicBezTo>
                      <a:pt x="170" y="203"/>
                      <a:pt x="180" y="196"/>
                      <a:pt x="188" y="187"/>
                    </a:cubicBezTo>
                    <a:cubicBezTo>
                      <a:pt x="221" y="196"/>
                      <a:pt x="221" y="196"/>
                      <a:pt x="221" y="196"/>
                    </a:cubicBezTo>
                    <a:cubicBezTo>
                      <a:pt x="226" y="197"/>
                      <a:pt x="230" y="195"/>
                      <a:pt x="232" y="191"/>
                    </a:cubicBezTo>
                    <a:cubicBezTo>
                      <a:pt x="243" y="167"/>
                      <a:pt x="243" y="167"/>
                      <a:pt x="243" y="167"/>
                    </a:cubicBezTo>
                    <a:cubicBezTo>
                      <a:pt x="245" y="163"/>
                      <a:pt x="243" y="158"/>
                      <a:pt x="240" y="155"/>
                    </a:cubicBezTo>
                    <a:close/>
                    <a:moveTo>
                      <a:pt x="127" y="174"/>
                    </a:moveTo>
                    <a:cubicBezTo>
                      <a:pt x="102" y="177"/>
                      <a:pt x="78" y="158"/>
                      <a:pt x="76" y="132"/>
                    </a:cubicBezTo>
                    <a:cubicBezTo>
                      <a:pt x="73" y="106"/>
                      <a:pt x="92" y="83"/>
                      <a:pt x="118" y="80"/>
                    </a:cubicBezTo>
                    <a:cubicBezTo>
                      <a:pt x="144" y="78"/>
                      <a:pt x="167" y="97"/>
                      <a:pt x="170" y="123"/>
                    </a:cubicBezTo>
                    <a:cubicBezTo>
                      <a:pt x="172" y="148"/>
                      <a:pt x="153" y="172"/>
                      <a:pt x="127" y="17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Freeform 204"/>
              <p:cNvSpPr>
                <a:spLocks noEditPoints="1"/>
              </p:cNvSpPr>
              <p:nvPr/>
            </p:nvSpPr>
            <p:spPr bwMode="auto">
              <a:xfrm>
                <a:off x="2900363" y="5572125"/>
                <a:ext cx="317500" cy="319088"/>
              </a:xfrm>
              <a:custGeom>
                <a:avLst/>
                <a:gdLst>
                  <a:gd name="T0" fmla="*/ 413 w 414"/>
                  <a:gd name="T1" fmla="*/ 171 h 415"/>
                  <a:gd name="T2" fmla="*/ 398 w 414"/>
                  <a:gd name="T3" fmla="*/ 124 h 415"/>
                  <a:gd name="T4" fmla="*/ 385 w 414"/>
                  <a:gd name="T5" fmla="*/ 116 h 415"/>
                  <a:gd name="T6" fmla="*/ 331 w 414"/>
                  <a:gd name="T7" fmla="*/ 125 h 415"/>
                  <a:gd name="T8" fmla="*/ 312 w 414"/>
                  <a:gd name="T9" fmla="*/ 102 h 415"/>
                  <a:gd name="T10" fmla="*/ 332 w 414"/>
                  <a:gd name="T11" fmla="*/ 51 h 415"/>
                  <a:gd name="T12" fmla="*/ 327 w 414"/>
                  <a:gd name="T13" fmla="*/ 36 h 415"/>
                  <a:gd name="T14" fmla="*/ 283 w 414"/>
                  <a:gd name="T15" fmla="*/ 13 h 415"/>
                  <a:gd name="T16" fmla="*/ 268 w 414"/>
                  <a:gd name="T17" fmla="*/ 17 h 415"/>
                  <a:gd name="T18" fmla="*/ 236 w 414"/>
                  <a:gd name="T19" fmla="*/ 62 h 415"/>
                  <a:gd name="T20" fmla="*/ 207 w 414"/>
                  <a:gd name="T21" fmla="*/ 59 h 415"/>
                  <a:gd name="T22" fmla="*/ 184 w 414"/>
                  <a:gd name="T23" fmla="*/ 8 h 415"/>
                  <a:gd name="T24" fmla="*/ 171 w 414"/>
                  <a:gd name="T25" fmla="*/ 2 h 415"/>
                  <a:gd name="T26" fmla="*/ 124 w 414"/>
                  <a:gd name="T27" fmla="*/ 16 h 415"/>
                  <a:gd name="T28" fmla="*/ 116 w 414"/>
                  <a:gd name="T29" fmla="*/ 29 h 415"/>
                  <a:gd name="T30" fmla="*/ 125 w 414"/>
                  <a:gd name="T31" fmla="*/ 84 h 415"/>
                  <a:gd name="T32" fmla="*/ 102 w 414"/>
                  <a:gd name="T33" fmla="*/ 102 h 415"/>
                  <a:gd name="T34" fmla="*/ 50 w 414"/>
                  <a:gd name="T35" fmla="*/ 83 h 415"/>
                  <a:gd name="T36" fmla="*/ 36 w 414"/>
                  <a:gd name="T37" fmla="*/ 88 h 415"/>
                  <a:gd name="T38" fmla="*/ 13 w 414"/>
                  <a:gd name="T39" fmla="*/ 131 h 415"/>
                  <a:gd name="T40" fmla="*/ 16 w 414"/>
                  <a:gd name="T41" fmla="*/ 146 h 415"/>
                  <a:gd name="T42" fmla="*/ 61 w 414"/>
                  <a:gd name="T43" fmla="*/ 178 h 415"/>
                  <a:gd name="T44" fmla="*/ 58 w 414"/>
                  <a:gd name="T45" fmla="*/ 208 h 415"/>
                  <a:gd name="T46" fmla="*/ 8 w 414"/>
                  <a:gd name="T47" fmla="*/ 230 h 415"/>
                  <a:gd name="T48" fmla="*/ 2 w 414"/>
                  <a:gd name="T49" fmla="*/ 244 h 415"/>
                  <a:gd name="T50" fmla="*/ 16 w 414"/>
                  <a:gd name="T51" fmla="*/ 291 h 415"/>
                  <a:gd name="T52" fmla="*/ 29 w 414"/>
                  <a:gd name="T53" fmla="*/ 299 h 415"/>
                  <a:gd name="T54" fmla="*/ 83 w 414"/>
                  <a:gd name="T55" fmla="*/ 290 h 415"/>
                  <a:gd name="T56" fmla="*/ 102 w 414"/>
                  <a:gd name="T57" fmla="*/ 313 h 415"/>
                  <a:gd name="T58" fmla="*/ 82 w 414"/>
                  <a:gd name="T59" fmla="*/ 364 h 415"/>
                  <a:gd name="T60" fmla="*/ 88 w 414"/>
                  <a:gd name="T61" fmla="*/ 379 h 415"/>
                  <a:gd name="T62" fmla="*/ 131 w 414"/>
                  <a:gd name="T63" fmla="*/ 402 h 415"/>
                  <a:gd name="T64" fmla="*/ 146 w 414"/>
                  <a:gd name="T65" fmla="*/ 398 h 415"/>
                  <a:gd name="T66" fmla="*/ 178 w 414"/>
                  <a:gd name="T67" fmla="*/ 353 h 415"/>
                  <a:gd name="T68" fmla="*/ 207 w 414"/>
                  <a:gd name="T69" fmla="*/ 356 h 415"/>
                  <a:gd name="T70" fmla="*/ 230 w 414"/>
                  <a:gd name="T71" fmla="*/ 407 h 415"/>
                  <a:gd name="T72" fmla="*/ 244 w 414"/>
                  <a:gd name="T73" fmla="*/ 413 h 415"/>
                  <a:gd name="T74" fmla="*/ 291 w 414"/>
                  <a:gd name="T75" fmla="*/ 399 h 415"/>
                  <a:gd name="T76" fmla="*/ 299 w 414"/>
                  <a:gd name="T77" fmla="*/ 386 h 415"/>
                  <a:gd name="T78" fmla="*/ 290 w 414"/>
                  <a:gd name="T79" fmla="*/ 331 h 415"/>
                  <a:gd name="T80" fmla="*/ 312 w 414"/>
                  <a:gd name="T81" fmla="*/ 312 h 415"/>
                  <a:gd name="T82" fmla="*/ 364 w 414"/>
                  <a:gd name="T83" fmla="*/ 332 h 415"/>
                  <a:gd name="T84" fmla="*/ 378 w 414"/>
                  <a:gd name="T85" fmla="*/ 327 h 415"/>
                  <a:gd name="T86" fmla="*/ 401 w 414"/>
                  <a:gd name="T87" fmla="*/ 284 h 415"/>
                  <a:gd name="T88" fmla="*/ 398 w 414"/>
                  <a:gd name="T89" fmla="*/ 269 h 415"/>
                  <a:gd name="T90" fmla="*/ 353 w 414"/>
                  <a:gd name="T91" fmla="*/ 237 h 415"/>
                  <a:gd name="T92" fmla="*/ 356 w 414"/>
                  <a:gd name="T93" fmla="*/ 207 h 415"/>
                  <a:gd name="T94" fmla="*/ 406 w 414"/>
                  <a:gd name="T95" fmla="*/ 185 h 415"/>
                  <a:gd name="T96" fmla="*/ 413 w 414"/>
                  <a:gd name="T97" fmla="*/ 171 h 415"/>
                  <a:gd name="T98" fmla="*/ 233 w 414"/>
                  <a:gd name="T99" fmla="*/ 293 h 415"/>
                  <a:gd name="T100" fmla="*/ 122 w 414"/>
                  <a:gd name="T101" fmla="*/ 233 h 415"/>
                  <a:gd name="T102" fmla="*/ 181 w 414"/>
                  <a:gd name="T103" fmla="*/ 122 h 415"/>
                  <a:gd name="T104" fmla="*/ 293 w 414"/>
                  <a:gd name="T105" fmla="*/ 182 h 415"/>
                  <a:gd name="T106" fmla="*/ 233 w 414"/>
                  <a:gd name="T107" fmla="*/ 293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14" h="415">
                    <a:moveTo>
                      <a:pt x="413" y="171"/>
                    </a:moveTo>
                    <a:cubicBezTo>
                      <a:pt x="398" y="124"/>
                      <a:pt x="398" y="124"/>
                      <a:pt x="398" y="124"/>
                    </a:cubicBezTo>
                    <a:cubicBezTo>
                      <a:pt x="397" y="119"/>
                      <a:pt x="391" y="115"/>
                      <a:pt x="385" y="116"/>
                    </a:cubicBezTo>
                    <a:cubicBezTo>
                      <a:pt x="331" y="125"/>
                      <a:pt x="331" y="125"/>
                      <a:pt x="331" y="125"/>
                    </a:cubicBezTo>
                    <a:cubicBezTo>
                      <a:pt x="325" y="117"/>
                      <a:pt x="319" y="109"/>
                      <a:pt x="312" y="102"/>
                    </a:cubicBezTo>
                    <a:cubicBezTo>
                      <a:pt x="332" y="51"/>
                      <a:pt x="332" y="51"/>
                      <a:pt x="332" y="51"/>
                    </a:cubicBezTo>
                    <a:cubicBezTo>
                      <a:pt x="334" y="45"/>
                      <a:pt x="332" y="39"/>
                      <a:pt x="327" y="36"/>
                    </a:cubicBezTo>
                    <a:cubicBezTo>
                      <a:pt x="283" y="13"/>
                      <a:pt x="283" y="13"/>
                      <a:pt x="283" y="13"/>
                    </a:cubicBezTo>
                    <a:cubicBezTo>
                      <a:pt x="278" y="10"/>
                      <a:pt x="272" y="12"/>
                      <a:pt x="268" y="17"/>
                    </a:cubicBezTo>
                    <a:cubicBezTo>
                      <a:pt x="236" y="62"/>
                      <a:pt x="236" y="62"/>
                      <a:pt x="236" y="62"/>
                    </a:cubicBezTo>
                    <a:cubicBezTo>
                      <a:pt x="227" y="60"/>
                      <a:pt x="217" y="59"/>
                      <a:pt x="207" y="59"/>
                    </a:cubicBezTo>
                    <a:cubicBezTo>
                      <a:pt x="184" y="8"/>
                      <a:pt x="184" y="8"/>
                      <a:pt x="184" y="8"/>
                    </a:cubicBezTo>
                    <a:cubicBezTo>
                      <a:pt x="182" y="3"/>
                      <a:pt x="176" y="0"/>
                      <a:pt x="171" y="2"/>
                    </a:cubicBezTo>
                    <a:cubicBezTo>
                      <a:pt x="124" y="16"/>
                      <a:pt x="124" y="16"/>
                      <a:pt x="124" y="16"/>
                    </a:cubicBezTo>
                    <a:cubicBezTo>
                      <a:pt x="118" y="18"/>
                      <a:pt x="115" y="24"/>
                      <a:pt x="116" y="29"/>
                    </a:cubicBezTo>
                    <a:cubicBezTo>
                      <a:pt x="125" y="84"/>
                      <a:pt x="125" y="84"/>
                      <a:pt x="125" y="84"/>
                    </a:cubicBezTo>
                    <a:cubicBezTo>
                      <a:pt x="116" y="89"/>
                      <a:pt x="109" y="95"/>
                      <a:pt x="102" y="102"/>
                    </a:cubicBezTo>
                    <a:cubicBezTo>
                      <a:pt x="50" y="83"/>
                      <a:pt x="50" y="83"/>
                      <a:pt x="50" y="83"/>
                    </a:cubicBezTo>
                    <a:cubicBezTo>
                      <a:pt x="45" y="81"/>
                      <a:pt x="39" y="83"/>
                      <a:pt x="36" y="88"/>
                    </a:cubicBezTo>
                    <a:cubicBezTo>
                      <a:pt x="13" y="131"/>
                      <a:pt x="13" y="131"/>
                      <a:pt x="13" y="131"/>
                    </a:cubicBezTo>
                    <a:cubicBezTo>
                      <a:pt x="10" y="136"/>
                      <a:pt x="12" y="143"/>
                      <a:pt x="16" y="146"/>
                    </a:cubicBezTo>
                    <a:cubicBezTo>
                      <a:pt x="61" y="178"/>
                      <a:pt x="61" y="178"/>
                      <a:pt x="61" y="178"/>
                    </a:cubicBezTo>
                    <a:cubicBezTo>
                      <a:pt x="59" y="188"/>
                      <a:pt x="58" y="198"/>
                      <a:pt x="58" y="208"/>
                    </a:cubicBezTo>
                    <a:cubicBezTo>
                      <a:pt x="8" y="230"/>
                      <a:pt x="8" y="230"/>
                      <a:pt x="8" y="230"/>
                    </a:cubicBezTo>
                    <a:cubicBezTo>
                      <a:pt x="3" y="232"/>
                      <a:pt x="0" y="239"/>
                      <a:pt x="2" y="244"/>
                    </a:cubicBezTo>
                    <a:cubicBezTo>
                      <a:pt x="16" y="291"/>
                      <a:pt x="16" y="291"/>
                      <a:pt x="16" y="291"/>
                    </a:cubicBezTo>
                    <a:cubicBezTo>
                      <a:pt x="18" y="296"/>
                      <a:pt x="23" y="300"/>
                      <a:pt x="29" y="299"/>
                    </a:cubicBezTo>
                    <a:cubicBezTo>
                      <a:pt x="83" y="290"/>
                      <a:pt x="83" y="290"/>
                      <a:pt x="83" y="290"/>
                    </a:cubicBezTo>
                    <a:cubicBezTo>
                      <a:pt x="89" y="298"/>
                      <a:pt x="95" y="306"/>
                      <a:pt x="102" y="313"/>
                    </a:cubicBezTo>
                    <a:cubicBezTo>
                      <a:pt x="82" y="364"/>
                      <a:pt x="82" y="364"/>
                      <a:pt x="82" y="364"/>
                    </a:cubicBezTo>
                    <a:cubicBezTo>
                      <a:pt x="80" y="370"/>
                      <a:pt x="83" y="376"/>
                      <a:pt x="88" y="379"/>
                    </a:cubicBezTo>
                    <a:cubicBezTo>
                      <a:pt x="131" y="402"/>
                      <a:pt x="131" y="402"/>
                      <a:pt x="131" y="402"/>
                    </a:cubicBezTo>
                    <a:cubicBezTo>
                      <a:pt x="136" y="404"/>
                      <a:pt x="143" y="403"/>
                      <a:pt x="146" y="398"/>
                    </a:cubicBezTo>
                    <a:cubicBezTo>
                      <a:pt x="178" y="353"/>
                      <a:pt x="178" y="353"/>
                      <a:pt x="178" y="353"/>
                    </a:cubicBezTo>
                    <a:cubicBezTo>
                      <a:pt x="187" y="355"/>
                      <a:pt x="197" y="356"/>
                      <a:pt x="207" y="356"/>
                    </a:cubicBezTo>
                    <a:cubicBezTo>
                      <a:pt x="230" y="407"/>
                      <a:pt x="230" y="407"/>
                      <a:pt x="230" y="407"/>
                    </a:cubicBezTo>
                    <a:cubicBezTo>
                      <a:pt x="232" y="412"/>
                      <a:pt x="238" y="415"/>
                      <a:pt x="244" y="413"/>
                    </a:cubicBezTo>
                    <a:cubicBezTo>
                      <a:pt x="291" y="399"/>
                      <a:pt x="291" y="399"/>
                      <a:pt x="291" y="399"/>
                    </a:cubicBezTo>
                    <a:cubicBezTo>
                      <a:pt x="296" y="397"/>
                      <a:pt x="300" y="391"/>
                      <a:pt x="299" y="386"/>
                    </a:cubicBezTo>
                    <a:cubicBezTo>
                      <a:pt x="290" y="331"/>
                      <a:pt x="290" y="331"/>
                      <a:pt x="290" y="331"/>
                    </a:cubicBezTo>
                    <a:cubicBezTo>
                      <a:pt x="298" y="326"/>
                      <a:pt x="306" y="319"/>
                      <a:pt x="312" y="312"/>
                    </a:cubicBezTo>
                    <a:cubicBezTo>
                      <a:pt x="364" y="332"/>
                      <a:pt x="364" y="332"/>
                      <a:pt x="364" y="332"/>
                    </a:cubicBezTo>
                    <a:cubicBezTo>
                      <a:pt x="369" y="334"/>
                      <a:pt x="376" y="332"/>
                      <a:pt x="378" y="327"/>
                    </a:cubicBezTo>
                    <a:cubicBezTo>
                      <a:pt x="401" y="284"/>
                      <a:pt x="401" y="284"/>
                      <a:pt x="401" y="284"/>
                    </a:cubicBezTo>
                    <a:cubicBezTo>
                      <a:pt x="404" y="279"/>
                      <a:pt x="403" y="272"/>
                      <a:pt x="398" y="269"/>
                    </a:cubicBezTo>
                    <a:cubicBezTo>
                      <a:pt x="353" y="237"/>
                      <a:pt x="353" y="237"/>
                      <a:pt x="353" y="237"/>
                    </a:cubicBezTo>
                    <a:cubicBezTo>
                      <a:pt x="355" y="227"/>
                      <a:pt x="356" y="217"/>
                      <a:pt x="356" y="207"/>
                    </a:cubicBezTo>
                    <a:cubicBezTo>
                      <a:pt x="406" y="185"/>
                      <a:pt x="406" y="185"/>
                      <a:pt x="406" y="185"/>
                    </a:cubicBezTo>
                    <a:cubicBezTo>
                      <a:pt x="411" y="182"/>
                      <a:pt x="414" y="176"/>
                      <a:pt x="413" y="171"/>
                    </a:cubicBezTo>
                    <a:close/>
                    <a:moveTo>
                      <a:pt x="233" y="293"/>
                    </a:moveTo>
                    <a:cubicBezTo>
                      <a:pt x="186" y="307"/>
                      <a:pt x="136" y="280"/>
                      <a:pt x="122" y="233"/>
                    </a:cubicBezTo>
                    <a:cubicBezTo>
                      <a:pt x="108" y="186"/>
                      <a:pt x="134" y="136"/>
                      <a:pt x="181" y="122"/>
                    </a:cubicBezTo>
                    <a:cubicBezTo>
                      <a:pt x="228" y="108"/>
                      <a:pt x="278" y="134"/>
                      <a:pt x="293" y="182"/>
                    </a:cubicBezTo>
                    <a:cubicBezTo>
                      <a:pt x="307" y="229"/>
                      <a:pt x="280" y="278"/>
                      <a:pt x="233" y="29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4229100" y="1680000"/>
            <a:ext cx="1514475" cy="1516063"/>
            <a:chOff x="4229100" y="1680000"/>
            <a:chExt cx="1514475" cy="1516063"/>
          </a:xfrm>
        </p:grpSpPr>
        <p:sp>
          <p:nvSpPr>
            <p:cNvPr id="22" name="Freeform 9"/>
            <p:cNvSpPr/>
            <p:nvPr/>
          </p:nvSpPr>
          <p:spPr bwMode="auto">
            <a:xfrm>
              <a:off x="4229100" y="1680000"/>
              <a:ext cx="1514475" cy="1516063"/>
            </a:xfrm>
            <a:custGeom>
              <a:avLst/>
              <a:gdLst>
                <a:gd name="T0" fmla="*/ 929 w 1072"/>
                <a:gd name="T1" fmla="*/ 528 h 1073"/>
                <a:gd name="T2" fmla="*/ 1023 w 1072"/>
                <a:gd name="T3" fmla="*/ 499 h 1073"/>
                <a:gd name="T4" fmla="*/ 1072 w 1072"/>
                <a:gd name="T5" fmla="*/ 530 h 1073"/>
                <a:gd name="T6" fmla="*/ 1072 w 1072"/>
                <a:gd name="T7" fmla="*/ 832 h 1073"/>
                <a:gd name="T8" fmla="*/ 773 w 1072"/>
                <a:gd name="T9" fmla="*/ 832 h 1073"/>
                <a:gd name="T10" fmla="*/ 742 w 1072"/>
                <a:gd name="T11" fmla="*/ 881 h 1073"/>
                <a:gd name="T12" fmla="*/ 769 w 1072"/>
                <a:gd name="T13" fmla="*/ 975 h 1073"/>
                <a:gd name="T14" fmla="*/ 657 w 1072"/>
                <a:gd name="T15" fmla="*/ 1073 h 1073"/>
                <a:gd name="T16" fmla="*/ 545 w 1072"/>
                <a:gd name="T17" fmla="*/ 975 h 1073"/>
                <a:gd name="T18" fmla="*/ 573 w 1072"/>
                <a:gd name="T19" fmla="*/ 881 h 1073"/>
                <a:gd name="T20" fmla="*/ 543 w 1072"/>
                <a:gd name="T21" fmla="*/ 832 h 1073"/>
                <a:gd name="T22" fmla="*/ 241 w 1072"/>
                <a:gd name="T23" fmla="*/ 832 h 1073"/>
                <a:gd name="T24" fmla="*/ 241 w 1072"/>
                <a:gd name="T25" fmla="*/ 832 h 1073"/>
                <a:gd name="T26" fmla="*/ 241 w 1072"/>
                <a:gd name="T27" fmla="*/ 832 h 1073"/>
                <a:gd name="T28" fmla="*/ 241 w 1072"/>
                <a:gd name="T29" fmla="*/ 530 h 1073"/>
                <a:gd name="T30" fmla="*/ 192 w 1072"/>
                <a:gd name="T31" fmla="*/ 499 h 1073"/>
                <a:gd name="T32" fmla="*/ 97 w 1072"/>
                <a:gd name="T33" fmla="*/ 528 h 1073"/>
                <a:gd name="T34" fmla="*/ 0 w 1072"/>
                <a:gd name="T35" fmla="*/ 416 h 1073"/>
                <a:gd name="T36" fmla="*/ 97 w 1072"/>
                <a:gd name="T37" fmla="*/ 303 h 1073"/>
                <a:gd name="T38" fmla="*/ 192 w 1072"/>
                <a:gd name="T39" fmla="*/ 330 h 1073"/>
                <a:gd name="T40" fmla="*/ 241 w 1072"/>
                <a:gd name="T41" fmla="*/ 300 h 1073"/>
                <a:gd name="T42" fmla="*/ 241 w 1072"/>
                <a:gd name="T43" fmla="*/ 0 h 1073"/>
                <a:gd name="T44" fmla="*/ 241 w 1072"/>
                <a:gd name="T45" fmla="*/ 58 h 1073"/>
                <a:gd name="T46" fmla="*/ 241 w 1072"/>
                <a:gd name="T47" fmla="*/ 0 h 1073"/>
                <a:gd name="T48" fmla="*/ 543 w 1072"/>
                <a:gd name="T49" fmla="*/ 0 h 1073"/>
                <a:gd name="T50" fmla="*/ 573 w 1072"/>
                <a:gd name="T51" fmla="*/ 50 h 1073"/>
                <a:gd name="T52" fmla="*/ 545 w 1072"/>
                <a:gd name="T53" fmla="*/ 144 h 1073"/>
                <a:gd name="T54" fmla="*/ 657 w 1072"/>
                <a:gd name="T55" fmla="*/ 242 h 1073"/>
                <a:gd name="T56" fmla="*/ 769 w 1072"/>
                <a:gd name="T57" fmla="*/ 144 h 1073"/>
                <a:gd name="T58" fmla="*/ 742 w 1072"/>
                <a:gd name="T59" fmla="*/ 50 h 1073"/>
                <a:gd name="T60" fmla="*/ 773 w 1072"/>
                <a:gd name="T61" fmla="*/ 0 h 1073"/>
                <a:gd name="T62" fmla="*/ 1072 w 1072"/>
                <a:gd name="T63" fmla="*/ 0 h 1073"/>
                <a:gd name="T64" fmla="*/ 1072 w 1072"/>
                <a:gd name="T65" fmla="*/ 300 h 1073"/>
                <a:gd name="T66" fmla="*/ 1023 w 1072"/>
                <a:gd name="T67" fmla="*/ 330 h 1073"/>
                <a:gd name="T68" fmla="*/ 929 w 1072"/>
                <a:gd name="T69" fmla="*/ 303 h 1073"/>
                <a:gd name="T70" fmla="*/ 831 w 1072"/>
                <a:gd name="T71" fmla="*/ 416 h 1073"/>
                <a:gd name="T72" fmla="*/ 929 w 1072"/>
                <a:gd name="T73" fmla="*/ 528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72" h="1073">
                  <a:moveTo>
                    <a:pt x="929" y="528"/>
                  </a:moveTo>
                  <a:cubicBezTo>
                    <a:pt x="955" y="528"/>
                    <a:pt x="990" y="516"/>
                    <a:pt x="1023" y="499"/>
                  </a:cubicBezTo>
                  <a:cubicBezTo>
                    <a:pt x="1046" y="488"/>
                    <a:pt x="1072" y="505"/>
                    <a:pt x="1072" y="530"/>
                  </a:cubicBezTo>
                  <a:cubicBezTo>
                    <a:pt x="1072" y="832"/>
                    <a:pt x="1072" y="832"/>
                    <a:pt x="1072" y="832"/>
                  </a:cubicBezTo>
                  <a:cubicBezTo>
                    <a:pt x="773" y="832"/>
                    <a:pt x="773" y="832"/>
                    <a:pt x="773" y="832"/>
                  </a:cubicBezTo>
                  <a:cubicBezTo>
                    <a:pt x="747" y="832"/>
                    <a:pt x="731" y="858"/>
                    <a:pt x="742" y="881"/>
                  </a:cubicBezTo>
                  <a:cubicBezTo>
                    <a:pt x="759" y="914"/>
                    <a:pt x="769" y="949"/>
                    <a:pt x="769" y="975"/>
                  </a:cubicBezTo>
                  <a:cubicBezTo>
                    <a:pt x="769" y="1039"/>
                    <a:pt x="719" y="1073"/>
                    <a:pt x="657" y="1073"/>
                  </a:cubicBezTo>
                  <a:cubicBezTo>
                    <a:pt x="595" y="1073"/>
                    <a:pt x="545" y="1039"/>
                    <a:pt x="545" y="975"/>
                  </a:cubicBezTo>
                  <a:cubicBezTo>
                    <a:pt x="545" y="949"/>
                    <a:pt x="557" y="914"/>
                    <a:pt x="573" y="881"/>
                  </a:cubicBezTo>
                  <a:cubicBezTo>
                    <a:pt x="585" y="858"/>
                    <a:pt x="568" y="832"/>
                    <a:pt x="543" y="832"/>
                  </a:cubicBezTo>
                  <a:cubicBezTo>
                    <a:pt x="241" y="832"/>
                    <a:pt x="241" y="832"/>
                    <a:pt x="241" y="832"/>
                  </a:cubicBezTo>
                  <a:cubicBezTo>
                    <a:pt x="241" y="832"/>
                    <a:pt x="241" y="832"/>
                    <a:pt x="241" y="832"/>
                  </a:cubicBezTo>
                  <a:cubicBezTo>
                    <a:pt x="241" y="832"/>
                    <a:pt x="241" y="832"/>
                    <a:pt x="241" y="832"/>
                  </a:cubicBezTo>
                  <a:cubicBezTo>
                    <a:pt x="241" y="530"/>
                    <a:pt x="241" y="530"/>
                    <a:pt x="241" y="530"/>
                  </a:cubicBezTo>
                  <a:cubicBezTo>
                    <a:pt x="241" y="505"/>
                    <a:pt x="215" y="488"/>
                    <a:pt x="192" y="499"/>
                  </a:cubicBezTo>
                  <a:cubicBezTo>
                    <a:pt x="159" y="516"/>
                    <a:pt x="123" y="528"/>
                    <a:pt x="97" y="528"/>
                  </a:cubicBezTo>
                  <a:cubicBezTo>
                    <a:pt x="34" y="528"/>
                    <a:pt x="0" y="478"/>
                    <a:pt x="0" y="416"/>
                  </a:cubicBezTo>
                  <a:cubicBezTo>
                    <a:pt x="0" y="354"/>
                    <a:pt x="34" y="303"/>
                    <a:pt x="97" y="303"/>
                  </a:cubicBezTo>
                  <a:cubicBezTo>
                    <a:pt x="123" y="303"/>
                    <a:pt x="159" y="314"/>
                    <a:pt x="192" y="330"/>
                  </a:cubicBezTo>
                  <a:cubicBezTo>
                    <a:pt x="215" y="341"/>
                    <a:pt x="241" y="325"/>
                    <a:pt x="241" y="300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241" y="58"/>
                    <a:pt x="241" y="58"/>
                    <a:pt x="241" y="58"/>
                  </a:cubicBezTo>
                  <a:cubicBezTo>
                    <a:pt x="241" y="0"/>
                    <a:pt x="241" y="0"/>
                    <a:pt x="241" y="0"/>
                  </a:cubicBezTo>
                  <a:cubicBezTo>
                    <a:pt x="543" y="0"/>
                    <a:pt x="543" y="0"/>
                    <a:pt x="543" y="0"/>
                  </a:cubicBezTo>
                  <a:cubicBezTo>
                    <a:pt x="568" y="0"/>
                    <a:pt x="585" y="27"/>
                    <a:pt x="573" y="50"/>
                  </a:cubicBezTo>
                  <a:cubicBezTo>
                    <a:pt x="557" y="83"/>
                    <a:pt x="545" y="118"/>
                    <a:pt x="545" y="144"/>
                  </a:cubicBezTo>
                  <a:cubicBezTo>
                    <a:pt x="545" y="208"/>
                    <a:pt x="595" y="242"/>
                    <a:pt x="657" y="242"/>
                  </a:cubicBezTo>
                  <a:cubicBezTo>
                    <a:pt x="719" y="242"/>
                    <a:pt x="769" y="208"/>
                    <a:pt x="769" y="144"/>
                  </a:cubicBezTo>
                  <a:cubicBezTo>
                    <a:pt x="769" y="118"/>
                    <a:pt x="759" y="83"/>
                    <a:pt x="742" y="50"/>
                  </a:cubicBezTo>
                  <a:cubicBezTo>
                    <a:pt x="731" y="27"/>
                    <a:pt x="747" y="0"/>
                    <a:pt x="773" y="0"/>
                  </a:cubicBezTo>
                  <a:cubicBezTo>
                    <a:pt x="1072" y="0"/>
                    <a:pt x="1072" y="0"/>
                    <a:pt x="1072" y="0"/>
                  </a:cubicBezTo>
                  <a:cubicBezTo>
                    <a:pt x="1072" y="300"/>
                    <a:pt x="1072" y="300"/>
                    <a:pt x="1072" y="300"/>
                  </a:cubicBezTo>
                  <a:cubicBezTo>
                    <a:pt x="1072" y="325"/>
                    <a:pt x="1046" y="341"/>
                    <a:pt x="1023" y="330"/>
                  </a:cubicBezTo>
                  <a:cubicBezTo>
                    <a:pt x="990" y="314"/>
                    <a:pt x="955" y="303"/>
                    <a:pt x="929" y="303"/>
                  </a:cubicBezTo>
                  <a:cubicBezTo>
                    <a:pt x="865" y="303"/>
                    <a:pt x="831" y="354"/>
                    <a:pt x="831" y="416"/>
                  </a:cubicBezTo>
                  <a:cubicBezTo>
                    <a:pt x="831" y="478"/>
                    <a:pt x="865" y="528"/>
                    <a:pt x="929" y="528"/>
                  </a:cubicBezTo>
                  <a:close/>
                </a:path>
              </a:pathLst>
            </a:cu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bg1"/>
              </a:solidFill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grpSp>
          <p:nvGrpSpPr>
            <p:cNvPr id="38" name="Group 259"/>
            <p:cNvGrpSpPr/>
            <p:nvPr/>
          </p:nvGrpSpPr>
          <p:grpSpPr>
            <a:xfrm>
              <a:off x="4941888" y="2143946"/>
              <a:ext cx="388938" cy="446088"/>
              <a:chOff x="4638675" y="4654550"/>
              <a:chExt cx="388938" cy="446088"/>
            </a:xfrm>
            <a:solidFill>
              <a:schemeClr val="bg1"/>
            </a:solidFill>
          </p:grpSpPr>
          <p:sp>
            <p:nvSpPr>
              <p:cNvPr id="39" name="Freeform 241"/>
              <p:cNvSpPr>
                <a:spLocks noEditPoints="1"/>
              </p:cNvSpPr>
              <p:nvPr/>
            </p:nvSpPr>
            <p:spPr bwMode="auto">
              <a:xfrm>
                <a:off x="4638675" y="4654550"/>
                <a:ext cx="388938" cy="446088"/>
              </a:xfrm>
              <a:custGeom>
                <a:avLst/>
                <a:gdLst>
                  <a:gd name="T0" fmla="*/ 507 w 507"/>
                  <a:gd name="T1" fmla="*/ 118 h 581"/>
                  <a:gd name="T2" fmla="*/ 507 w 507"/>
                  <a:gd name="T3" fmla="*/ 143 h 581"/>
                  <a:gd name="T4" fmla="*/ 506 w 507"/>
                  <a:gd name="T5" fmla="*/ 229 h 581"/>
                  <a:gd name="T6" fmla="*/ 496 w 507"/>
                  <a:gd name="T7" fmla="*/ 296 h 581"/>
                  <a:gd name="T8" fmla="*/ 268 w 507"/>
                  <a:gd name="T9" fmla="*/ 576 h 581"/>
                  <a:gd name="T10" fmla="*/ 257 w 507"/>
                  <a:gd name="T11" fmla="*/ 580 h 581"/>
                  <a:gd name="T12" fmla="*/ 253 w 507"/>
                  <a:gd name="T13" fmla="*/ 581 h 581"/>
                  <a:gd name="T14" fmla="*/ 250 w 507"/>
                  <a:gd name="T15" fmla="*/ 580 h 581"/>
                  <a:gd name="T16" fmla="*/ 239 w 507"/>
                  <a:gd name="T17" fmla="*/ 576 h 581"/>
                  <a:gd name="T18" fmla="*/ 10 w 507"/>
                  <a:gd name="T19" fmla="*/ 296 h 581"/>
                  <a:gd name="T20" fmla="*/ 1 w 507"/>
                  <a:gd name="T21" fmla="*/ 229 h 581"/>
                  <a:gd name="T22" fmla="*/ 0 w 507"/>
                  <a:gd name="T23" fmla="*/ 143 h 581"/>
                  <a:gd name="T24" fmla="*/ 0 w 507"/>
                  <a:gd name="T25" fmla="*/ 118 h 581"/>
                  <a:gd name="T26" fmla="*/ 7 w 507"/>
                  <a:gd name="T27" fmla="*/ 109 h 581"/>
                  <a:gd name="T28" fmla="*/ 31 w 507"/>
                  <a:gd name="T29" fmla="*/ 102 h 581"/>
                  <a:gd name="T30" fmla="*/ 148 w 507"/>
                  <a:gd name="T31" fmla="*/ 44 h 581"/>
                  <a:gd name="T32" fmla="*/ 253 w 507"/>
                  <a:gd name="T33" fmla="*/ 0 h 581"/>
                  <a:gd name="T34" fmla="*/ 359 w 507"/>
                  <a:gd name="T35" fmla="*/ 44 h 581"/>
                  <a:gd name="T36" fmla="*/ 476 w 507"/>
                  <a:gd name="T37" fmla="*/ 102 h 581"/>
                  <a:gd name="T38" fmla="*/ 500 w 507"/>
                  <a:gd name="T39" fmla="*/ 109 h 581"/>
                  <a:gd name="T40" fmla="*/ 507 w 507"/>
                  <a:gd name="T41" fmla="*/ 118 h 581"/>
                  <a:gd name="T42" fmla="*/ 488 w 507"/>
                  <a:gd name="T43" fmla="*/ 125 h 581"/>
                  <a:gd name="T44" fmla="*/ 471 w 507"/>
                  <a:gd name="T45" fmla="*/ 120 h 581"/>
                  <a:gd name="T46" fmla="*/ 349 w 507"/>
                  <a:gd name="T47" fmla="*/ 59 h 581"/>
                  <a:gd name="T48" fmla="*/ 253 w 507"/>
                  <a:gd name="T49" fmla="*/ 19 h 581"/>
                  <a:gd name="T50" fmla="*/ 158 w 507"/>
                  <a:gd name="T51" fmla="*/ 59 h 581"/>
                  <a:gd name="T52" fmla="*/ 36 w 507"/>
                  <a:gd name="T53" fmla="*/ 120 h 581"/>
                  <a:gd name="T54" fmla="*/ 19 w 507"/>
                  <a:gd name="T55" fmla="*/ 125 h 581"/>
                  <a:gd name="T56" fmla="*/ 19 w 507"/>
                  <a:gd name="T57" fmla="*/ 143 h 581"/>
                  <a:gd name="T58" fmla="*/ 20 w 507"/>
                  <a:gd name="T59" fmla="*/ 228 h 581"/>
                  <a:gd name="T60" fmla="*/ 29 w 507"/>
                  <a:gd name="T61" fmla="*/ 292 h 581"/>
                  <a:gd name="T62" fmla="*/ 245 w 507"/>
                  <a:gd name="T63" fmla="*/ 559 h 581"/>
                  <a:gd name="T64" fmla="*/ 253 w 507"/>
                  <a:gd name="T65" fmla="*/ 562 h 581"/>
                  <a:gd name="T66" fmla="*/ 262 w 507"/>
                  <a:gd name="T67" fmla="*/ 559 h 581"/>
                  <a:gd name="T68" fmla="*/ 478 w 507"/>
                  <a:gd name="T69" fmla="*/ 292 h 581"/>
                  <a:gd name="T70" fmla="*/ 487 w 507"/>
                  <a:gd name="T71" fmla="*/ 228 h 581"/>
                  <a:gd name="T72" fmla="*/ 488 w 507"/>
                  <a:gd name="T73" fmla="*/ 143 h 581"/>
                  <a:gd name="T74" fmla="*/ 488 w 507"/>
                  <a:gd name="T75" fmla="*/ 125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07" h="581">
                    <a:moveTo>
                      <a:pt x="507" y="118"/>
                    </a:moveTo>
                    <a:cubicBezTo>
                      <a:pt x="507" y="143"/>
                      <a:pt x="507" y="143"/>
                      <a:pt x="507" y="143"/>
                    </a:cubicBezTo>
                    <a:cubicBezTo>
                      <a:pt x="507" y="151"/>
                      <a:pt x="507" y="217"/>
                      <a:pt x="506" y="229"/>
                    </a:cubicBezTo>
                    <a:cubicBezTo>
                      <a:pt x="504" y="252"/>
                      <a:pt x="501" y="275"/>
                      <a:pt x="496" y="296"/>
                    </a:cubicBezTo>
                    <a:cubicBezTo>
                      <a:pt x="451" y="505"/>
                      <a:pt x="276" y="573"/>
                      <a:pt x="268" y="576"/>
                    </a:cubicBezTo>
                    <a:cubicBezTo>
                      <a:pt x="257" y="580"/>
                      <a:pt x="257" y="580"/>
                      <a:pt x="257" y="580"/>
                    </a:cubicBezTo>
                    <a:cubicBezTo>
                      <a:pt x="256" y="581"/>
                      <a:pt x="255" y="581"/>
                      <a:pt x="253" y="581"/>
                    </a:cubicBezTo>
                    <a:cubicBezTo>
                      <a:pt x="252" y="581"/>
                      <a:pt x="251" y="581"/>
                      <a:pt x="250" y="580"/>
                    </a:cubicBezTo>
                    <a:cubicBezTo>
                      <a:pt x="239" y="576"/>
                      <a:pt x="239" y="576"/>
                      <a:pt x="239" y="576"/>
                    </a:cubicBezTo>
                    <a:cubicBezTo>
                      <a:pt x="231" y="573"/>
                      <a:pt x="56" y="505"/>
                      <a:pt x="10" y="296"/>
                    </a:cubicBezTo>
                    <a:cubicBezTo>
                      <a:pt x="6" y="275"/>
                      <a:pt x="3" y="252"/>
                      <a:pt x="1" y="229"/>
                    </a:cubicBezTo>
                    <a:cubicBezTo>
                      <a:pt x="0" y="217"/>
                      <a:pt x="0" y="151"/>
                      <a:pt x="0" y="143"/>
                    </a:cubicBezTo>
                    <a:cubicBezTo>
                      <a:pt x="0" y="118"/>
                      <a:pt x="0" y="118"/>
                      <a:pt x="0" y="118"/>
                    </a:cubicBezTo>
                    <a:cubicBezTo>
                      <a:pt x="0" y="114"/>
                      <a:pt x="3" y="110"/>
                      <a:pt x="7" y="109"/>
                    </a:cubicBezTo>
                    <a:cubicBezTo>
                      <a:pt x="31" y="102"/>
                      <a:pt x="31" y="102"/>
                      <a:pt x="31" y="102"/>
                    </a:cubicBezTo>
                    <a:cubicBezTo>
                      <a:pt x="79" y="88"/>
                      <a:pt x="116" y="65"/>
                      <a:pt x="148" y="44"/>
                    </a:cubicBezTo>
                    <a:cubicBezTo>
                      <a:pt x="185" y="20"/>
                      <a:pt x="216" y="0"/>
                      <a:pt x="253" y="0"/>
                    </a:cubicBezTo>
                    <a:cubicBezTo>
                      <a:pt x="291" y="0"/>
                      <a:pt x="322" y="20"/>
                      <a:pt x="359" y="44"/>
                    </a:cubicBezTo>
                    <a:cubicBezTo>
                      <a:pt x="391" y="65"/>
                      <a:pt x="428" y="88"/>
                      <a:pt x="476" y="102"/>
                    </a:cubicBezTo>
                    <a:cubicBezTo>
                      <a:pt x="500" y="109"/>
                      <a:pt x="500" y="109"/>
                      <a:pt x="500" y="109"/>
                    </a:cubicBezTo>
                    <a:cubicBezTo>
                      <a:pt x="504" y="110"/>
                      <a:pt x="507" y="114"/>
                      <a:pt x="507" y="118"/>
                    </a:cubicBezTo>
                    <a:close/>
                    <a:moveTo>
                      <a:pt x="488" y="125"/>
                    </a:moveTo>
                    <a:cubicBezTo>
                      <a:pt x="471" y="120"/>
                      <a:pt x="471" y="120"/>
                      <a:pt x="471" y="120"/>
                    </a:cubicBezTo>
                    <a:cubicBezTo>
                      <a:pt x="420" y="105"/>
                      <a:pt x="382" y="81"/>
                      <a:pt x="349" y="59"/>
                    </a:cubicBezTo>
                    <a:cubicBezTo>
                      <a:pt x="315" y="38"/>
                      <a:pt x="286" y="19"/>
                      <a:pt x="253" y="19"/>
                    </a:cubicBezTo>
                    <a:cubicBezTo>
                      <a:pt x="221" y="19"/>
                      <a:pt x="192" y="38"/>
                      <a:pt x="158" y="59"/>
                    </a:cubicBezTo>
                    <a:cubicBezTo>
                      <a:pt x="125" y="81"/>
                      <a:pt x="87" y="105"/>
                      <a:pt x="36" y="120"/>
                    </a:cubicBezTo>
                    <a:cubicBezTo>
                      <a:pt x="19" y="125"/>
                      <a:pt x="19" y="125"/>
                      <a:pt x="19" y="125"/>
                    </a:cubicBezTo>
                    <a:cubicBezTo>
                      <a:pt x="19" y="143"/>
                      <a:pt x="19" y="143"/>
                      <a:pt x="19" y="143"/>
                    </a:cubicBezTo>
                    <a:cubicBezTo>
                      <a:pt x="19" y="152"/>
                      <a:pt x="19" y="217"/>
                      <a:pt x="20" y="228"/>
                    </a:cubicBezTo>
                    <a:cubicBezTo>
                      <a:pt x="21" y="250"/>
                      <a:pt x="24" y="272"/>
                      <a:pt x="29" y="292"/>
                    </a:cubicBezTo>
                    <a:cubicBezTo>
                      <a:pt x="72" y="492"/>
                      <a:pt x="238" y="556"/>
                      <a:pt x="245" y="559"/>
                    </a:cubicBezTo>
                    <a:cubicBezTo>
                      <a:pt x="253" y="562"/>
                      <a:pt x="253" y="562"/>
                      <a:pt x="253" y="562"/>
                    </a:cubicBezTo>
                    <a:cubicBezTo>
                      <a:pt x="262" y="559"/>
                      <a:pt x="262" y="559"/>
                      <a:pt x="262" y="559"/>
                    </a:cubicBezTo>
                    <a:cubicBezTo>
                      <a:pt x="269" y="556"/>
                      <a:pt x="435" y="492"/>
                      <a:pt x="478" y="292"/>
                    </a:cubicBezTo>
                    <a:cubicBezTo>
                      <a:pt x="483" y="272"/>
                      <a:pt x="486" y="250"/>
                      <a:pt x="487" y="228"/>
                    </a:cubicBezTo>
                    <a:cubicBezTo>
                      <a:pt x="488" y="217"/>
                      <a:pt x="488" y="152"/>
                      <a:pt x="488" y="143"/>
                    </a:cubicBezTo>
                    <a:lnTo>
                      <a:pt x="488" y="1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Freeform 242"/>
              <p:cNvSpPr/>
              <p:nvPr/>
            </p:nvSpPr>
            <p:spPr bwMode="auto">
              <a:xfrm>
                <a:off x="4670425" y="4686300"/>
                <a:ext cx="161925" cy="188913"/>
              </a:xfrm>
              <a:custGeom>
                <a:avLst/>
                <a:gdLst>
                  <a:gd name="T0" fmla="*/ 211 w 211"/>
                  <a:gd name="T1" fmla="*/ 183 h 244"/>
                  <a:gd name="T2" fmla="*/ 211 w 211"/>
                  <a:gd name="T3" fmla="*/ 244 h 244"/>
                  <a:gd name="T4" fmla="*/ 10 w 211"/>
                  <a:gd name="T5" fmla="*/ 244 h 244"/>
                  <a:gd name="T6" fmla="*/ 2 w 211"/>
                  <a:gd name="T7" fmla="*/ 183 h 244"/>
                  <a:gd name="T8" fmla="*/ 0 w 211"/>
                  <a:gd name="T9" fmla="*/ 100 h 244"/>
                  <a:gd name="T10" fmla="*/ 211 w 211"/>
                  <a:gd name="T11" fmla="*/ 0 h 244"/>
                  <a:gd name="T12" fmla="*/ 211 w 211"/>
                  <a:gd name="T13" fmla="*/ 183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244">
                    <a:moveTo>
                      <a:pt x="211" y="183"/>
                    </a:moveTo>
                    <a:cubicBezTo>
                      <a:pt x="211" y="244"/>
                      <a:pt x="211" y="244"/>
                      <a:pt x="211" y="244"/>
                    </a:cubicBezTo>
                    <a:cubicBezTo>
                      <a:pt x="10" y="244"/>
                      <a:pt x="10" y="244"/>
                      <a:pt x="10" y="244"/>
                    </a:cubicBezTo>
                    <a:cubicBezTo>
                      <a:pt x="6" y="225"/>
                      <a:pt x="3" y="205"/>
                      <a:pt x="2" y="183"/>
                    </a:cubicBezTo>
                    <a:cubicBezTo>
                      <a:pt x="1" y="174"/>
                      <a:pt x="0" y="110"/>
                      <a:pt x="0" y="100"/>
                    </a:cubicBezTo>
                    <a:cubicBezTo>
                      <a:pt x="106" y="70"/>
                      <a:pt x="160" y="0"/>
                      <a:pt x="211" y="0"/>
                    </a:cubicBezTo>
                    <a:lnTo>
                      <a:pt x="211" y="18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Freeform 243"/>
              <p:cNvSpPr/>
              <p:nvPr/>
            </p:nvSpPr>
            <p:spPr bwMode="auto">
              <a:xfrm>
                <a:off x="4832350" y="4875213"/>
                <a:ext cx="155575" cy="190500"/>
              </a:xfrm>
              <a:custGeom>
                <a:avLst/>
                <a:gdLst>
                  <a:gd name="T0" fmla="*/ 0 w 202"/>
                  <a:gd name="T1" fmla="*/ 249 h 249"/>
                  <a:gd name="T2" fmla="*/ 202 w 202"/>
                  <a:gd name="T3" fmla="*/ 0 h 249"/>
                  <a:gd name="T4" fmla="*/ 0 w 202"/>
                  <a:gd name="T5" fmla="*/ 0 h 249"/>
                  <a:gd name="T6" fmla="*/ 0 w 202"/>
                  <a:gd name="T7" fmla="*/ 249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2" h="249">
                    <a:moveTo>
                      <a:pt x="0" y="249"/>
                    </a:moveTo>
                    <a:cubicBezTo>
                      <a:pt x="0" y="249"/>
                      <a:pt x="161" y="189"/>
                      <a:pt x="202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4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3400425" y="2510629"/>
            <a:ext cx="1514475" cy="1514475"/>
            <a:chOff x="3400425" y="2510629"/>
            <a:chExt cx="1514475" cy="1514475"/>
          </a:xfrm>
        </p:grpSpPr>
        <p:sp>
          <p:nvSpPr>
            <p:cNvPr id="24" name="Freeform 11"/>
            <p:cNvSpPr/>
            <p:nvPr/>
          </p:nvSpPr>
          <p:spPr bwMode="auto">
            <a:xfrm>
              <a:off x="3400425" y="2510629"/>
              <a:ext cx="1514475" cy="1514475"/>
            </a:xfrm>
            <a:custGeom>
              <a:avLst/>
              <a:gdLst>
                <a:gd name="T0" fmla="*/ 143 w 1072"/>
                <a:gd name="T1" fmla="*/ 546 h 1073"/>
                <a:gd name="T2" fmla="*/ 49 w 1072"/>
                <a:gd name="T3" fmla="*/ 574 h 1073"/>
                <a:gd name="T4" fmla="*/ 0 w 1072"/>
                <a:gd name="T5" fmla="*/ 544 h 1073"/>
                <a:gd name="T6" fmla="*/ 0 w 1072"/>
                <a:gd name="T7" fmla="*/ 242 h 1073"/>
                <a:gd name="T8" fmla="*/ 299 w 1072"/>
                <a:gd name="T9" fmla="*/ 242 h 1073"/>
                <a:gd name="T10" fmla="*/ 330 w 1072"/>
                <a:gd name="T11" fmla="*/ 193 h 1073"/>
                <a:gd name="T12" fmla="*/ 303 w 1072"/>
                <a:gd name="T13" fmla="*/ 98 h 1073"/>
                <a:gd name="T14" fmla="*/ 415 w 1072"/>
                <a:gd name="T15" fmla="*/ 0 h 1073"/>
                <a:gd name="T16" fmla="*/ 527 w 1072"/>
                <a:gd name="T17" fmla="*/ 98 h 1073"/>
                <a:gd name="T18" fmla="*/ 499 w 1072"/>
                <a:gd name="T19" fmla="*/ 193 h 1073"/>
                <a:gd name="T20" fmla="*/ 529 w 1072"/>
                <a:gd name="T21" fmla="*/ 242 h 1073"/>
                <a:gd name="T22" fmla="*/ 831 w 1072"/>
                <a:gd name="T23" fmla="*/ 242 h 1073"/>
                <a:gd name="T24" fmla="*/ 831 w 1072"/>
                <a:gd name="T25" fmla="*/ 242 h 1073"/>
                <a:gd name="T26" fmla="*/ 831 w 1072"/>
                <a:gd name="T27" fmla="*/ 242 h 1073"/>
                <a:gd name="T28" fmla="*/ 831 w 1072"/>
                <a:gd name="T29" fmla="*/ 544 h 1073"/>
                <a:gd name="T30" fmla="*/ 880 w 1072"/>
                <a:gd name="T31" fmla="*/ 574 h 1073"/>
                <a:gd name="T32" fmla="*/ 975 w 1072"/>
                <a:gd name="T33" fmla="*/ 546 h 1073"/>
                <a:gd name="T34" fmla="*/ 1072 w 1072"/>
                <a:gd name="T35" fmla="*/ 658 h 1073"/>
                <a:gd name="T36" fmla="*/ 975 w 1072"/>
                <a:gd name="T37" fmla="*/ 770 h 1073"/>
                <a:gd name="T38" fmla="*/ 880 w 1072"/>
                <a:gd name="T39" fmla="*/ 743 h 1073"/>
                <a:gd name="T40" fmla="*/ 831 w 1072"/>
                <a:gd name="T41" fmla="*/ 773 h 1073"/>
                <a:gd name="T42" fmla="*/ 831 w 1072"/>
                <a:gd name="T43" fmla="*/ 1073 h 1073"/>
                <a:gd name="T44" fmla="*/ 831 w 1072"/>
                <a:gd name="T45" fmla="*/ 1015 h 1073"/>
                <a:gd name="T46" fmla="*/ 831 w 1072"/>
                <a:gd name="T47" fmla="*/ 1073 h 1073"/>
                <a:gd name="T48" fmla="*/ 529 w 1072"/>
                <a:gd name="T49" fmla="*/ 1073 h 1073"/>
                <a:gd name="T50" fmla="*/ 499 w 1072"/>
                <a:gd name="T51" fmla="*/ 1024 h 1073"/>
                <a:gd name="T52" fmla="*/ 527 w 1072"/>
                <a:gd name="T53" fmla="*/ 929 h 1073"/>
                <a:gd name="T54" fmla="*/ 415 w 1072"/>
                <a:gd name="T55" fmla="*/ 831 h 1073"/>
                <a:gd name="T56" fmla="*/ 303 w 1072"/>
                <a:gd name="T57" fmla="*/ 929 h 1073"/>
                <a:gd name="T58" fmla="*/ 330 w 1072"/>
                <a:gd name="T59" fmla="*/ 1024 h 1073"/>
                <a:gd name="T60" fmla="*/ 299 w 1072"/>
                <a:gd name="T61" fmla="*/ 1073 h 1073"/>
                <a:gd name="T62" fmla="*/ 0 w 1072"/>
                <a:gd name="T63" fmla="*/ 1073 h 1073"/>
                <a:gd name="T64" fmla="*/ 0 w 1072"/>
                <a:gd name="T65" fmla="*/ 773 h 1073"/>
                <a:gd name="T66" fmla="*/ 49 w 1072"/>
                <a:gd name="T67" fmla="*/ 743 h 1073"/>
                <a:gd name="T68" fmla="*/ 143 w 1072"/>
                <a:gd name="T69" fmla="*/ 770 h 1073"/>
                <a:gd name="T70" fmla="*/ 241 w 1072"/>
                <a:gd name="T71" fmla="*/ 658 h 1073"/>
                <a:gd name="T72" fmla="*/ 143 w 1072"/>
                <a:gd name="T73" fmla="*/ 546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72" h="1073">
                  <a:moveTo>
                    <a:pt x="143" y="546"/>
                  </a:moveTo>
                  <a:cubicBezTo>
                    <a:pt x="117" y="546"/>
                    <a:pt x="82" y="557"/>
                    <a:pt x="49" y="574"/>
                  </a:cubicBezTo>
                  <a:cubicBezTo>
                    <a:pt x="26" y="586"/>
                    <a:pt x="0" y="569"/>
                    <a:pt x="0" y="544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299" y="242"/>
                    <a:pt x="299" y="242"/>
                    <a:pt x="299" y="242"/>
                  </a:cubicBezTo>
                  <a:cubicBezTo>
                    <a:pt x="324" y="242"/>
                    <a:pt x="341" y="215"/>
                    <a:pt x="330" y="193"/>
                  </a:cubicBezTo>
                  <a:cubicBezTo>
                    <a:pt x="313" y="160"/>
                    <a:pt x="303" y="124"/>
                    <a:pt x="303" y="98"/>
                  </a:cubicBezTo>
                  <a:cubicBezTo>
                    <a:pt x="303" y="34"/>
                    <a:pt x="353" y="0"/>
                    <a:pt x="415" y="0"/>
                  </a:cubicBezTo>
                  <a:cubicBezTo>
                    <a:pt x="477" y="0"/>
                    <a:pt x="527" y="34"/>
                    <a:pt x="527" y="98"/>
                  </a:cubicBezTo>
                  <a:cubicBezTo>
                    <a:pt x="527" y="124"/>
                    <a:pt x="515" y="160"/>
                    <a:pt x="499" y="193"/>
                  </a:cubicBezTo>
                  <a:cubicBezTo>
                    <a:pt x="487" y="215"/>
                    <a:pt x="504" y="242"/>
                    <a:pt x="529" y="242"/>
                  </a:cubicBezTo>
                  <a:cubicBezTo>
                    <a:pt x="831" y="242"/>
                    <a:pt x="831" y="242"/>
                    <a:pt x="831" y="242"/>
                  </a:cubicBezTo>
                  <a:cubicBezTo>
                    <a:pt x="831" y="242"/>
                    <a:pt x="831" y="242"/>
                    <a:pt x="831" y="242"/>
                  </a:cubicBezTo>
                  <a:cubicBezTo>
                    <a:pt x="831" y="242"/>
                    <a:pt x="831" y="242"/>
                    <a:pt x="831" y="242"/>
                  </a:cubicBezTo>
                  <a:cubicBezTo>
                    <a:pt x="831" y="544"/>
                    <a:pt x="831" y="544"/>
                    <a:pt x="831" y="544"/>
                  </a:cubicBezTo>
                  <a:cubicBezTo>
                    <a:pt x="831" y="569"/>
                    <a:pt x="857" y="586"/>
                    <a:pt x="880" y="574"/>
                  </a:cubicBezTo>
                  <a:cubicBezTo>
                    <a:pt x="913" y="557"/>
                    <a:pt x="949" y="546"/>
                    <a:pt x="975" y="546"/>
                  </a:cubicBezTo>
                  <a:cubicBezTo>
                    <a:pt x="1038" y="546"/>
                    <a:pt x="1072" y="596"/>
                    <a:pt x="1072" y="658"/>
                  </a:cubicBezTo>
                  <a:cubicBezTo>
                    <a:pt x="1072" y="720"/>
                    <a:pt x="1038" y="770"/>
                    <a:pt x="975" y="770"/>
                  </a:cubicBezTo>
                  <a:cubicBezTo>
                    <a:pt x="949" y="770"/>
                    <a:pt x="913" y="759"/>
                    <a:pt x="880" y="743"/>
                  </a:cubicBezTo>
                  <a:cubicBezTo>
                    <a:pt x="857" y="732"/>
                    <a:pt x="831" y="748"/>
                    <a:pt x="831" y="773"/>
                  </a:cubicBezTo>
                  <a:cubicBezTo>
                    <a:pt x="831" y="1073"/>
                    <a:pt x="831" y="1073"/>
                    <a:pt x="831" y="1073"/>
                  </a:cubicBezTo>
                  <a:cubicBezTo>
                    <a:pt x="831" y="1015"/>
                    <a:pt x="831" y="1015"/>
                    <a:pt x="831" y="1015"/>
                  </a:cubicBezTo>
                  <a:cubicBezTo>
                    <a:pt x="831" y="1073"/>
                    <a:pt x="831" y="1073"/>
                    <a:pt x="831" y="1073"/>
                  </a:cubicBezTo>
                  <a:cubicBezTo>
                    <a:pt x="529" y="1073"/>
                    <a:pt x="529" y="1073"/>
                    <a:pt x="529" y="1073"/>
                  </a:cubicBezTo>
                  <a:cubicBezTo>
                    <a:pt x="504" y="1073"/>
                    <a:pt x="487" y="1046"/>
                    <a:pt x="499" y="1024"/>
                  </a:cubicBezTo>
                  <a:cubicBezTo>
                    <a:pt x="515" y="991"/>
                    <a:pt x="527" y="955"/>
                    <a:pt x="527" y="929"/>
                  </a:cubicBezTo>
                  <a:cubicBezTo>
                    <a:pt x="527" y="866"/>
                    <a:pt x="477" y="831"/>
                    <a:pt x="415" y="831"/>
                  </a:cubicBezTo>
                  <a:cubicBezTo>
                    <a:pt x="353" y="831"/>
                    <a:pt x="303" y="866"/>
                    <a:pt x="303" y="929"/>
                  </a:cubicBezTo>
                  <a:cubicBezTo>
                    <a:pt x="303" y="955"/>
                    <a:pt x="313" y="991"/>
                    <a:pt x="330" y="1024"/>
                  </a:cubicBezTo>
                  <a:cubicBezTo>
                    <a:pt x="341" y="1047"/>
                    <a:pt x="324" y="1073"/>
                    <a:pt x="299" y="1073"/>
                  </a:cubicBezTo>
                  <a:cubicBezTo>
                    <a:pt x="0" y="1073"/>
                    <a:pt x="0" y="1073"/>
                    <a:pt x="0" y="1073"/>
                  </a:cubicBezTo>
                  <a:cubicBezTo>
                    <a:pt x="0" y="773"/>
                    <a:pt x="0" y="773"/>
                    <a:pt x="0" y="773"/>
                  </a:cubicBezTo>
                  <a:cubicBezTo>
                    <a:pt x="0" y="748"/>
                    <a:pt x="26" y="732"/>
                    <a:pt x="49" y="743"/>
                  </a:cubicBezTo>
                  <a:cubicBezTo>
                    <a:pt x="82" y="759"/>
                    <a:pt x="117" y="770"/>
                    <a:pt x="143" y="770"/>
                  </a:cubicBezTo>
                  <a:cubicBezTo>
                    <a:pt x="207" y="770"/>
                    <a:pt x="241" y="720"/>
                    <a:pt x="241" y="658"/>
                  </a:cubicBezTo>
                  <a:cubicBezTo>
                    <a:pt x="241" y="596"/>
                    <a:pt x="207" y="546"/>
                    <a:pt x="143" y="546"/>
                  </a:cubicBezTo>
                  <a:close/>
                </a:path>
              </a:pathLst>
            </a:cu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 w="12700">
              <a:solidFill>
                <a:schemeClr val="bg1"/>
              </a:solidFill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grpSp>
          <p:nvGrpSpPr>
            <p:cNvPr id="58" name="Group 268"/>
            <p:cNvGrpSpPr/>
            <p:nvPr/>
          </p:nvGrpSpPr>
          <p:grpSpPr>
            <a:xfrm>
              <a:off x="3846361" y="3071462"/>
              <a:ext cx="307975" cy="488950"/>
              <a:chOff x="3824288" y="5486400"/>
              <a:chExt cx="307975" cy="488950"/>
            </a:xfrm>
            <a:solidFill>
              <a:schemeClr val="bg1"/>
            </a:solidFill>
          </p:grpSpPr>
          <p:sp>
            <p:nvSpPr>
              <p:cNvPr id="59" name="Freeform 248"/>
              <p:cNvSpPr>
                <a:spLocks noEditPoints="1"/>
              </p:cNvSpPr>
              <p:nvPr/>
            </p:nvSpPr>
            <p:spPr bwMode="auto">
              <a:xfrm>
                <a:off x="3824288" y="5486400"/>
                <a:ext cx="307975" cy="338138"/>
              </a:xfrm>
              <a:custGeom>
                <a:avLst/>
                <a:gdLst>
                  <a:gd name="T0" fmla="*/ 227 w 401"/>
                  <a:gd name="T1" fmla="*/ 250 h 440"/>
                  <a:gd name="T2" fmla="*/ 215 w 401"/>
                  <a:gd name="T3" fmla="*/ 251 h 440"/>
                  <a:gd name="T4" fmla="*/ 224 w 401"/>
                  <a:gd name="T5" fmla="*/ 283 h 440"/>
                  <a:gd name="T6" fmla="*/ 200 w 401"/>
                  <a:gd name="T7" fmla="*/ 329 h 440"/>
                  <a:gd name="T8" fmla="*/ 175 w 401"/>
                  <a:gd name="T9" fmla="*/ 283 h 440"/>
                  <a:gd name="T10" fmla="*/ 187 w 401"/>
                  <a:gd name="T11" fmla="*/ 251 h 440"/>
                  <a:gd name="T12" fmla="*/ 181 w 401"/>
                  <a:gd name="T13" fmla="*/ 250 h 440"/>
                  <a:gd name="T14" fmla="*/ 148 w 401"/>
                  <a:gd name="T15" fmla="*/ 283 h 440"/>
                  <a:gd name="T16" fmla="*/ 148 w 401"/>
                  <a:gd name="T17" fmla="*/ 440 h 440"/>
                  <a:gd name="T18" fmla="*/ 254 w 401"/>
                  <a:gd name="T19" fmla="*/ 440 h 440"/>
                  <a:gd name="T20" fmla="*/ 254 w 401"/>
                  <a:gd name="T21" fmla="*/ 280 h 440"/>
                  <a:gd name="T22" fmla="*/ 227 w 401"/>
                  <a:gd name="T23" fmla="*/ 250 h 440"/>
                  <a:gd name="T24" fmla="*/ 401 w 401"/>
                  <a:gd name="T25" fmla="*/ 201 h 440"/>
                  <a:gd name="T26" fmla="*/ 200 w 401"/>
                  <a:gd name="T27" fmla="*/ 0 h 440"/>
                  <a:gd name="T28" fmla="*/ 0 w 401"/>
                  <a:gd name="T29" fmla="*/ 201 h 440"/>
                  <a:gd name="T30" fmla="*/ 0 w 401"/>
                  <a:gd name="T31" fmla="*/ 211 h 440"/>
                  <a:gd name="T32" fmla="*/ 0 w 401"/>
                  <a:gd name="T33" fmla="*/ 220 h 440"/>
                  <a:gd name="T34" fmla="*/ 84 w 401"/>
                  <a:gd name="T35" fmla="*/ 375 h 440"/>
                  <a:gd name="T36" fmla="*/ 113 w 401"/>
                  <a:gd name="T37" fmla="*/ 440 h 440"/>
                  <a:gd name="T38" fmla="*/ 113 w 401"/>
                  <a:gd name="T39" fmla="*/ 440 h 440"/>
                  <a:gd name="T40" fmla="*/ 131 w 401"/>
                  <a:gd name="T41" fmla="*/ 440 h 440"/>
                  <a:gd name="T42" fmla="*/ 131 w 401"/>
                  <a:gd name="T43" fmla="*/ 283 h 440"/>
                  <a:gd name="T44" fmla="*/ 181 w 401"/>
                  <a:gd name="T45" fmla="*/ 234 h 440"/>
                  <a:gd name="T46" fmla="*/ 202 w 401"/>
                  <a:gd name="T47" fmla="*/ 239 h 440"/>
                  <a:gd name="T48" fmla="*/ 227 w 401"/>
                  <a:gd name="T49" fmla="*/ 233 h 440"/>
                  <a:gd name="T50" fmla="*/ 271 w 401"/>
                  <a:gd name="T51" fmla="*/ 280 h 440"/>
                  <a:gd name="T52" fmla="*/ 271 w 401"/>
                  <a:gd name="T53" fmla="*/ 440 h 440"/>
                  <a:gd name="T54" fmla="*/ 288 w 401"/>
                  <a:gd name="T55" fmla="*/ 440 h 440"/>
                  <a:gd name="T56" fmla="*/ 288 w 401"/>
                  <a:gd name="T57" fmla="*/ 440 h 440"/>
                  <a:gd name="T58" fmla="*/ 317 w 401"/>
                  <a:gd name="T59" fmla="*/ 375 h 440"/>
                  <a:gd name="T60" fmla="*/ 401 w 401"/>
                  <a:gd name="T61" fmla="*/ 220 h 440"/>
                  <a:gd name="T62" fmla="*/ 401 w 401"/>
                  <a:gd name="T63" fmla="*/ 211 h 440"/>
                  <a:gd name="T64" fmla="*/ 401 w 401"/>
                  <a:gd name="T65" fmla="*/ 201 h 440"/>
                  <a:gd name="T66" fmla="*/ 208 w 401"/>
                  <a:gd name="T67" fmla="*/ 283 h 440"/>
                  <a:gd name="T68" fmla="*/ 201 w 401"/>
                  <a:gd name="T69" fmla="*/ 260 h 440"/>
                  <a:gd name="T70" fmla="*/ 192 w 401"/>
                  <a:gd name="T71" fmla="*/ 283 h 440"/>
                  <a:gd name="T72" fmla="*/ 200 w 401"/>
                  <a:gd name="T73" fmla="*/ 313 h 440"/>
                  <a:gd name="T74" fmla="*/ 208 w 401"/>
                  <a:gd name="T75" fmla="*/ 283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01" h="440">
                    <a:moveTo>
                      <a:pt x="227" y="250"/>
                    </a:moveTo>
                    <a:cubicBezTo>
                      <a:pt x="223" y="250"/>
                      <a:pt x="219" y="250"/>
                      <a:pt x="215" y="251"/>
                    </a:cubicBezTo>
                    <a:cubicBezTo>
                      <a:pt x="221" y="260"/>
                      <a:pt x="224" y="270"/>
                      <a:pt x="224" y="283"/>
                    </a:cubicBezTo>
                    <a:cubicBezTo>
                      <a:pt x="224" y="317"/>
                      <a:pt x="211" y="329"/>
                      <a:pt x="200" y="329"/>
                    </a:cubicBezTo>
                    <a:cubicBezTo>
                      <a:pt x="188" y="329"/>
                      <a:pt x="175" y="315"/>
                      <a:pt x="175" y="283"/>
                    </a:cubicBezTo>
                    <a:cubicBezTo>
                      <a:pt x="175" y="270"/>
                      <a:pt x="180" y="259"/>
                      <a:pt x="187" y="251"/>
                    </a:cubicBezTo>
                    <a:cubicBezTo>
                      <a:pt x="185" y="250"/>
                      <a:pt x="183" y="250"/>
                      <a:pt x="181" y="250"/>
                    </a:cubicBezTo>
                    <a:cubicBezTo>
                      <a:pt x="165" y="250"/>
                      <a:pt x="148" y="262"/>
                      <a:pt x="148" y="283"/>
                    </a:cubicBezTo>
                    <a:cubicBezTo>
                      <a:pt x="148" y="440"/>
                      <a:pt x="148" y="440"/>
                      <a:pt x="148" y="440"/>
                    </a:cubicBezTo>
                    <a:cubicBezTo>
                      <a:pt x="254" y="440"/>
                      <a:pt x="254" y="440"/>
                      <a:pt x="254" y="440"/>
                    </a:cubicBezTo>
                    <a:cubicBezTo>
                      <a:pt x="254" y="280"/>
                      <a:pt x="254" y="280"/>
                      <a:pt x="254" y="280"/>
                    </a:cubicBezTo>
                    <a:cubicBezTo>
                      <a:pt x="254" y="252"/>
                      <a:pt x="233" y="250"/>
                      <a:pt x="227" y="250"/>
                    </a:cubicBezTo>
                    <a:close/>
                    <a:moveTo>
                      <a:pt x="401" y="201"/>
                    </a:moveTo>
                    <a:cubicBezTo>
                      <a:pt x="401" y="90"/>
                      <a:pt x="311" y="0"/>
                      <a:pt x="200" y="0"/>
                    </a:cubicBezTo>
                    <a:cubicBezTo>
                      <a:pt x="89" y="0"/>
                      <a:pt x="0" y="90"/>
                      <a:pt x="0" y="201"/>
                    </a:cubicBezTo>
                    <a:cubicBezTo>
                      <a:pt x="0" y="204"/>
                      <a:pt x="0" y="208"/>
                      <a:pt x="0" y="211"/>
                    </a:cubicBezTo>
                    <a:cubicBezTo>
                      <a:pt x="0" y="214"/>
                      <a:pt x="0" y="217"/>
                      <a:pt x="0" y="220"/>
                    </a:cubicBezTo>
                    <a:cubicBezTo>
                      <a:pt x="0" y="300"/>
                      <a:pt x="84" y="375"/>
                      <a:pt x="84" y="375"/>
                    </a:cubicBezTo>
                    <a:cubicBezTo>
                      <a:pt x="100" y="390"/>
                      <a:pt x="113" y="419"/>
                      <a:pt x="113" y="440"/>
                    </a:cubicBezTo>
                    <a:cubicBezTo>
                      <a:pt x="113" y="440"/>
                      <a:pt x="113" y="440"/>
                      <a:pt x="113" y="440"/>
                    </a:cubicBezTo>
                    <a:cubicBezTo>
                      <a:pt x="131" y="440"/>
                      <a:pt x="131" y="440"/>
                      <a:pt x="131" y="440"/>
                    </a:cubicBezTo>
                    <a:cubicBezTo>
                      <a:pt x="131" y="283"/>
                      <a:pt x="131" y="283"/>
                      <a:pt x="131" y="283"/>
                    </a:cubicBezTo>
                    <a:cubicBezTo>
                      <a:pt x="131" y="252"/>
                      <a:pt x="156" y="234"/>
                      <a:pt x="181" y="234"/>
                    </a:cubicBezTo>
                    <a:cubicBezTo>
                      <a:pt x="189" y="234"/>
                      <a:pt x="196" y="236"/>
                      <a:pt x="202" y="239"/>
                    </a:cubicBezTo>
                    <a:cubicBezTo>
                      <a:pt x="210" y="235"/>
                      <a:pt x="218" y="233"/>
                      <a:pt x="227" y="233"/>
                    </a:cubicBezTo>
                    <a:cubicBezTo>
                      <a:pt x="249" y="233"/>
                      <a:pt x="271" y="248"/>
                      <a:pt x="271" y="280"/>
                    </a:cubicBezTo>
                    <a:cubicBezTo>
                      <a:pt x="271" y="440"/>
                      <a:pt x="271" y="440"/>
                      <a:pt x="271" y="440"/>
                    </a:cubicBezTo>
                    <a:cubicBezTo>
                      <a:pt x="288" y="440"/>
                      <a:pt x="288" y="440"/>
                      <a:pt x="288" y="440"/>
                    </a:cubicBezTo>
                    <a:cubicBezTo>
                      <a:pt x="288" y="440"/>
                      <a:pt x="288" y="440"/>
                      <a:pt x="288" y="440"/>
                    </a:cubicBezTo>
                    <a:cubicBezTo>
                      <a:pt x="288" y="419"/>
                      <a:pt x="301" y="390"/>
                      <a:pt x="317" y="375"/>
                    </a:cubicBezTo>
                    <a:cubicBezTo>
                      <a:pt x="317" y="375"/>
                      <a:pt x="401" y="300"/>
                      <a:pt x="401" y="220"/>
                    </a:cubicBezTo>
                    <a:cubicBezTo>
                      <a:pt x="401" y="217"/>
                      <a:pt x="401" y="214"/>
                      <a:pt x="401" y="211"/>
                    </a:cubicBezTo>
                    <a:cubicBezTo>
                      <a:pt x="401" y="208"/>
                      <a:pt x="401" y="204"/>
                      <a:pt x="401" y="201"/>
                    </a:cubicBezTo>
                    <a:close/>
                    <a:moveTo>
                      <a:pt x="208" y="283"/>
                    </a:moveTo>
                    <a:cubicBezTo>
                      <a:pt x="208" y="272"/>
                      <a:pt x="205" y="265"/>
                      <a:pt x="201" y="260"/>
                    </a:cubicBezTo>
                    <a:cubicBezTo>
                      <a:pt x="195" y="265"/>
                      <a:pt x="192" y="273"/>
                      <a:pt x="192" y="283"/>
                    </a:cubicBezTo>
                    <a:cubicBezTo>
                      <a:pt x="192" y="304"/>
                      <a:pt x="198" y="312"/>
                      <a:pt x="200" y="313"/>
                    </a:cubicBezTo>
                    <a:cubicBezTo>
                      <a:pt x="201" y="312"/>
                      <a:pt x="208" y="306"/>
                      <a:pt x="208" y="28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0" name="Freeform 249"/>
              <p:cNvSpPr/>
              <p:nvPr/>
            </p:nvSpPr>
            <p:spPr bwMode="auto">
              <a:xfrm>
                <a:off x="3917950" y="5843588"/>
                <a:ext cx="119063" cy="25400"/>
              </a:xfrm>
              <a:custGeom>
                <a:avLst/>
                <a:gdLst>
                  <a:gd name="T0" fmla="*/ 145 w 154"/>
                  <a:gd name="T1" fmla="*/ 33 h 33"/>
                  <a:gd name="T2" fmla="*/ 154 w 154"/>
                  <a:gd name="T3" fmla="*/ 23 h 33"/>
                  <a:gd name="T4" fmla="*/ 154 w 154"/>
                  <a:gd name="T5" fmla="*/ 10 h 33"/>
                  <a:gd name="T6" fmla="*/ 145 w 154"/>
                  <a:gd name="T7" fmla="*/ 0 h 33"/>
                  <a:gd name="T8" fmla="*/ 9 w 154"/>
                  <a:gd name="T9" fmla="*/ 0 h 33"/>
                  <a:gd name="T10" fmla="*/ 0 w 154"/>
                  <a:gd name="T11" fmla="*/ 10 h 33"/>
                  <a:gd name="T12" fmla="*/ 0 w 154"/>
                  <a:gd name="T13" fmla="*/ 23 h 33"/>
                  <a:gd name="T14" fmla="*/ 9 w 154"/>
                  <a:gd name="T15" fmla="*/ 33 h 33"/>
                  <a:gd name="T16" fmla="*/ 145 w 154"/>
                  <a:gd name="T1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" h="33">
                    <a:moveTo>
                      <a:pt x="145" y="33"/>
                    </a:moveTo>
                    <a:cubicBezTo>
                      <a:pt x="150" y="33"/>
                      <a:pt x="154" y="28"/>
                      <a:pt x="154" y="23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4" y="4"/>
                      <a:pt x="150" y="0"/>
                      <a:pt x="145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8"/>
                      <a:pt x="4" y="33"/>
                      <a:pt x="9" y="33"/>
                    </a:cubicBezTo>
                    <a:lnTo>
                      <a:pt x="145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1" name="Freeform 250"/>
              <p:cNvSpPr/>
              <p:nvPr/>
            </p:nvSpPr>
            <p:spPr bwMode="auto">
              <a:xfrm>
                <a:off x="3917950" y="5880100"/>
                <a:ext cx="119063" cy="25400"/>
              </a:xfrm>
              <a:custGeom>
                <a:avLst/>
                <a:gdLst>
                  <a:gd name="T0" fmla="*/ 145 w 154"/>
                  <a:gd name="T1" fmla="*/ 33 h 33"/>
                  <a:gd name="T2" fmla="*/ 154 w 154"/>
                  <a:gd name="T3" fmla="*/ 23 h 33"/>
                  <a:gd name="T4" fmla="*/ 154 w 154"/>
                  <a:gd name="T5" fmla="*/ 10 h 33"/>
                  <a:gd name="T6" fmla="*/ 145 w 154"/>
                  <a:gd name="T7" fmla="*/ 0 h 33"/>
                  <a:gd name="T8" fmla="*/ 9 w 154"/>
                  <a:gd name="T9" fmla="*/ 0 h 33"/>
                  <a:gd name="T10" fmla="*/ 0 w 154"/>
                  <a:gd name="T11" fmla="*/ 10 h 33"/>
                  <a:gd name="T12" fmla="*/ 0 w 154"/>
                  <a:gd name="T13" fmla="*/ 23 h 33"/>
                  <a:gd name="T14" fmla="*/ 9 w 154"/>
                  <a:gd name="T15" fmla="*/ 33 h 33"/>
                  <a:gd name="T16" fmla="*/ 145 w 154"/>
                  <a:gd name="T1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" h="33">
                    <a:moveTo>
                      <a:pt x="145" y="33"/>
                    </a:moveTo>
                    <a:cubicBezTo>
                      <a:pt x="150" y="33"/>
                      <a:pt x="154" y="29"/>
                      <a:pt x="154" y="23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4" y="5"/>
                      <a:pt x="150" y="0"/>
                      <a:pt x="145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5"/>
                      <a:pt x="0" y="1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9"/>
                      <a:pt x="4" y="33"/>
                      <a:pt x="9" y="33"/>
                    </a:cubicBezTo>
                    <a:lnTo>
                      <a:pt x="145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2" name="Freeform 251"/>
              <p:cNvSpPr/>
              <p:nvPr/>
            </p:nvSpPr>
            <p:spPr bwMode="auto">
              <a:xfrm>
                <a:off x="3917950" y="5916613"/>
                <a:ext cx="119063" cy="25400"/>
              </a:xfrm>
              <a:custGeom>
                <a:avLst/>
                <a:gdLst>
                  <a:gd name="T0" fmla="*/ 145 w 154"/>
                  <a:gd name="T1" fmla="*/ 33 h 33"/>
                  <a:gd name="T2" fmla="*/ 154 w 154"/>
                  <a:gd name="T3" fmla="*/ 23 h 33"/>
                  <a:gd name="T4" fmla="*/ 154 w 154"/>
                  <a:gd name="T5" fmla="*/ 10 h 33"/>
                  <a:gd name="T6" fmla="*/ 145 w 154"/>
                  <a:gd name="T7" fmla="*/ 0 h 33"/>
                  <a:gd name="T8" fmla="*/ 9 w 154"/>
                  <a:gd name="T9" fmla="*/ 0 h 33"/>
                  <a:gd name="T10" fmla="*/ 0 w 154"/>
                  <a:gd name="T11" fmla="*/ 10 h 33"/>
                  <a:gd name="T12" fmla="*/ 0 w 154"/>
                  <a:gd name="T13" fmla="*/ 23 h 33"/>
                  <a:gd name="T14" fmla="*/ 9 w 154"/>
                  <a:gd name="T15" fmla="*/ 33 h 33"/>
                  <a:gd name="T16" fmla="*/ 145 w 154"/>
                  <a:gd name="T1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" h="33">
                    <a:moveTo>
                      <a:pt x="145" y="33"/>
                    </a:moveTo>
                    <a:cubicBezTo>
                      <a:pt x="150" y="33"/>
                      <a:pt x="154" y="28"/>
                      <a:pt x="154" y="23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4" y="4"/>
                      <a:pt x="150" y="0"/>
                      <a:pt x="145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8"/>
                      <a:pt x="4" y="33"/>
                      <a:pt x="9" y="33"/>
                    </a:cubicBezTo>
                    <a:lnTo>
                      <a:pt x="145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3" name="Freeform 252"/>
              <p:cNvSpPr/>
              <p:nvPr/>
            </p:nvSpPr>
            <p:spPr bwMode="auto">
              <a:xfrm>
                <a:off x="3943350" y="5953125"/>
                <a:ext cx="68263" cy="22225"/>
              </a:xfrm>
              <a:custGeom>
                <a:avLst/>
                <a:gdLst>
                  <a:gd name="T0" fmla="*/ 0 w 90"/>
                  <a:gd name="T1" fmla="*/ 0 h 29"/>
                  <a:gd name="T2" fmla="*/ 45 w 90"/>
                  <a:gd name="T3" fmla="*/ 29 h 29"/>
                  <a:gd name="T4" fmla="*/ 90 w 90"/>
                  <a:gd name="T5" fmla="*/ 0 h 29"/>
                  <a:gd name="T6" fmla="*/ 0 w 90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29">
                    <a:moveTo>
                      <a:pt x="0" y="0"/>
                    </a:moveTo>
                    <a:cubicBezTo>
                      <a:pt x="9" y="17"/>
                      <a:pt x="26" y="29"/>
                      <a:pt x="45" y="29"/>
                    </a:cubicBezTo>
                    <a:cubicBezTo>
                      <a:pt x="65" y="29"/>
                      <a:pt x="82" y="17"/>
                      <a:pt x="9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64" name="矩形 63"/>
          <p:cNvSpPr/>
          <p:nvPr/>
        </p:nvSpPr>
        <p:spPr>
          <a:xfrm>
            <a:off x="934511" y="541316"/>
            <a:ext cx="318822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b="1" dirty="0">
                <a:solidFill>
                  <a:srgbClr val="5F6266"/>
                </a:solidFill>
                <a:cs typeface="+mn-ea"/>
                <a:sym typeface="+mn-lt"/>
              </a:rPr>
              <a:t>Assumptions</a:t>
            </a:r>
            <a:endParaRPr lang="zh-CN" altLang="en-US" sz="1050" b="1" dirty="0">
              <a:cs typeface="+mn-ea"/>
              <a:sym typeface="+mn-lt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6111875" y="2060761"/>
            <a:ext cx="2028825" cy="43088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The timing of service across the regions was nonrandom</a:t>
            </a:r>
            <a:endParaRPr lang="zh-CN" altLang="en-US" sz="1100" dirty="0">
              <a:cs typeface="+mn-ea"/>
              <a:sym typeface="+mn-lt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6136557" y="3457909"/>
            <a:ext cx="2004143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Market of P2P inter-city express services by platforms are steady overtime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1032788" y="2058410"/>
            <a:ext cx="2131519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No pre-existing differential trends or other factors in market outcomes</a:t>
            </a:r>
          </a:p>
          <a:p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across these regions</a:t>
            </a:r>
            <a:endParaRPr lang="zh-CN" altLang="en-US" sz="1100" dirty="0">
              <a:cs typeface="+mn-ea"/>
              <a:sym typeface="+mn-lt"/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6247256" y="2013356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5">
            <a:extLst>
              <a:ext uri="{FF2B5EF4-FFF2-40B4-BE49-F238E27FC236}">
                <a16:creationId xmlns:a16="http://schemas.microsoft.com/office/drawing/2014/main" id="{D3916F5F-350D-476D-B2E4-D6946D09D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024" y="278417"/>
            <a:ext cx="36420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03</a:t>
            </a:r>
            <a:endParaRPr lang="zh-CN" altLang="en-US" sz="120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CDBFE10-9163-4CD6-9686-B276152BA213}"/>
              </a:ext>
            </a:extLst>
          </p:cNvPr>
          <p:cNvSpPr txBox="1"/>
          <p:nvPr/>
        </p:nvSpPr>
        <p:spPr>
          <a:xfrm>
            <a:off x="910492" y="2525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Data and Experiment D</a:t>
            </a:r>
            <a:endParaRPr lang="en-US" dirty="0"/>
          </a:p>
        </p:txBody>
      </p:sp>
      <p:sp>
        <p:nvSpPr>
          <p:cNvPr id="72" name="矩形 64">
            <a:extLst>
              <a:ext uri="{FF2B5EF4-FFF2-40B4-BE49-F238E27FC236}">
                <a16:creationId xmlns:a16="http://schemas.microsoft.com/office/drawing/2014/main" id="{A66DBB32-544B-4A74-9FE8-3462B7C99B1E}"/>
              </a:ext>
            </a:extLst>
          </p:cNvPr>
          <p:cNvSpPr/>
          <p:nvPr/>
        </p:nvSpPr>
        <p:spPr>
          <a:xfrm>
            <a:off x="1070693" y="3345119"/>
            <a:ext cx="2028825" cy="76944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1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Rule out possibility of migration of V2 to V1 in response to the P2P intervention</a:t>
            </a:r>
            <a:endParaRPr lang="zh-CN" altLang="en-US" sz="1100" dirty="0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7" grpId="0"/>
      <p:bldP spid="51" grpId="0"/>
      <p:bldP spid="55" grpId="0"/>
      <p:bldP spid="65" grpId="0"/>
      <p:bldP spid="66" grpId="0"/>
      <p:bldP spid="68" grpId="0"/>
      <p:bldP spid="7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直接连接符 49"/>
          <p:cNvCxnSpPr/>
          <p:nvPr/>
        </p:nvCxnSpPr>
        <p:spPr>
          <a:xfrm>
            <a:off x="1071326" y="2831771"/>
            <a:ext cx="0" cy="902029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5650056" y="2831771"/>
            <a:ext cx="0" cy="902029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3360691" y="1860061"/>
            <a:ext cx="0" cy="902029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7939421" y="1860061"/>
            <a:ext cx="0" cy="902029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5"/>
          <p:cNvSpPr txBox="1">
            <a:spLocks noChangeArrowheads="1"/>
          </p:cNvSpPr>
          <p:nvPr/>
        </p:nvSpPr>
        <p:spPr bwMode="auto">
          <a:xfrm>
            <a:off x="915789" y="168229"/>
            <a:ext cx="231666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Data and Experiment D</a:t>
            </a:r>
            <a:endParaRPr lang="zh-CN" altLang="en-US" sz="1600" dirty="0">
              <a:solidFill>
                <a:srgbClr val="27506E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032788" y="522218"/>
            <a:ext cx="31012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5"/>
          <p:cNvSpPr txBox="1">
            <a:spLocks noChangeArrowheads="1"/>
          </p:cNvSpPr>
          <p:nvPr/>
        </p:nvSpPr>
        <p:spPr bwMode="auto">
          <a:xfrm>
            <a:off x="420024" y="278417"/>
            <a:ext cx="36420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03</a:t>
            </a:r>
            <a:endParaRPr lang="zh-CN" altLang="en-US" sz="120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43" name="直接箭头连接符 42"/>
          <p:cNvCxnSpPr>
            <a:cxnSpLocks/>
          </p:cNvCxnSpPr>
          <p:nvPr/>
        </p:nvCxnSpPr>
        <p:spPr>
          <a:xfrm>
            <a:off x="431414" y="2838061"/>
            <a:ext cx="8164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>
            <a:off x="876068" y="2636514"/>
            <a:ext cx="390517" cy="390517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prstClr val="white"/>
                </a:solidFill>
                <a:cs typeface="+mn-ea"/>
                <a:sym typeface="+mn-lt"/>
              </a:rPr>
              <a:t>1</a:t>
            </a:r>
            <a:endParaRPr lang="zh-CN" altLang="en-US" sz="12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3165433" y="2636513"/>
            <a:ext cx="390517" cy="390517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prstClr val="white"/>
                </a:solidFill>
                <a:cs typeface="+mn-ea"/>
                <a:sym typeface="+mn-lt"/>
              </a:rPr>
              <a:t>2</a:t>
            </a:r>
            <a:endParaRPr lang="zh-CN" altLang="en-US" sz="12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5454798" y="2636513"/>
            <a:ext cx="390517" cy="390517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prstClr val="white"/>
                </a:solidFill>
                <a:cs typeface="+mn-ea"/>
                <a:sym typeface="+mn-lt"/>
              </a:rPr>
              <a:t>3</a:t>
            </a:r>
            <a:endParaRPr lang="zh-CN" altLang="en-US" sz="12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7744163" y="2667545"/>
            <a:ext cx="390517" cy="390517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prstClr val="white"/>
                </a:solidFill>
                <a:cs typeface="+mn-ea"/>
                <a:sym typeface="+mn-lt"/>
              </a:rPr>
              <a:t>4</a:t>
            </a:r>
            <a:endParaRPr lang="zh-CN" altLang="en-US" sz="12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59" name="矩形 58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SpPr/>
          <p:nvPr/>
        </p:nvSpPr>
        <p:spPr>
          <a:xfrm flipH="1">
            <a:off x="415640" y="1619265"/>
            <a:ext cx="14151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accent1"/>
                </a:solidFill>
                <a:cs typeface="+mn-ea"/>
                <a:sym typeface="+mn-lt"/>
              </a:rPr>
              <a:t>STEP1</a:t>
            </a:r>
            <a:endParaRPr lang="zh-CN" altLang="en-US" sz="1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2" name="矩形 61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SpPr/>
          <p:nvPr/>
        </p:nvSpPr>
        <p:spPr>
          <a:xfrm flipH="1">
            <a:off x="2610761" y="3070408"/>
            <a:ext cx="14151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accent1"/>
                </a:solidFill>
                <a:cs typeface="+mn-ea"/>
                <a:sym typeface="+mn-lt"/>
              </a:rPr>
              <a:t>STEP2</a:t>
            </a:r>
            <a:endParaRPr lang="zh-CN" altLang="en-US" sz="1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6" name="矩形 65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SpPr/>
          <p:nvPr/>
        </p:nvSpPr>
        <p:spPr>
          <a:xfrm flipH="1">
            <a:off x="4924968" y="1599919"/>
            <a:ext cx="14151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accent1"/>
                </a:solidFill>
                <a:cs typeface="+mn-ea"/>
                <a:sym typeface="+mn-lt"/>
              </a:rPr>
              <a:t>STEP3</a:t>
            </a:r>
            <a:endParaRPr lang="zh-CN" altLang="en-US" sz="1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69" name="矩形 68" descr="e7d195523061f1c09e9d68d7cf438b91ef959ecb14fc25d26BBA7F7DBC18E55DFF4014AF651F0BF2569D4B6C1DA7F1A4683A481403BD872FC687266AD13265C1DE7C373772FD8728ABDD69ADD03BFF5BE2862BC891DBB79E43A8244B4D7DEEF5A1BFB79ED4015C912F9C8B85E44C1E1FAF45D4C71B4D8047555824264C2F16A606196D84073B0BC612CE1BA227542E4A"/>
          <p:cNvSpPr/>
          <p:nvPr/>
        </p:nvSpPr>
        <p:spPr>
          <a:xfrm flipH="1">
            <a:off x="7189492" y="3070408"/>
            <a:ext cx="14151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chemeClr val="accent1"/>
                </a:solidFill>
                <a:cs typeface="+mn-ea"/>
                <a:sym typeface="+mn-lt"/>
              </a:rPr>
              <a:t>STEP4</a:t>
            </a:r>
            <a:endParaRPr lang="zh-CN" altLang="en-US" sz="1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640258" y="1199879"/>
            <a:ext cx="592545" cy="592545"/>
            <a:chOff x="7640258" y="1199879"/>
            <a:chExt cx="592545" cy="592545"/>
          </a:xfrm>
        </p:grpSpPr>
        <p:sp>
          <p:nvSpPr>
            <p:cNvPr id="72" name="椭圆 71"/>
            <p:cNvSpPr/>
            <p:nvPr/>
          </p:nvSpPr>
          <p:spPr>
            <a:xfrm>
              <a:off x="7640258" y="1199879"/>
              <a:ext cx="592545" cy="592545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73" name="Group 85"/>
            <p:cNvGrpSpPr/>
            <p:nvPr/>
          </p:nvGrpSpPr>
          <p:grpSpPr>
            <a:xfrm>
              <a:off x="7750779" y="1314301"/>
              <a:ext cx="371503" cy="371503"/>
              <a:chOff x="1200150" y="3768725"/>
              <a:chExt cx="446088" cy="446088"/>
            </a:xfrm>
            <a:solidFill>
              <a:schemeClr val="accent1"/>
            </a:solidFill>
          </p:grpSpPr>
          <p:sp>
            <p:nvSpPr>
              <p:cNvPr id="74" name="Freeform 78"/>
              <p:cNvSpPr/>
              <p:nvPr/>
            </p:nvSpPr>
            <p:spPr bwMode="auto">
              <a:xfrm>
                <a:off x="1200150" y="3768725"/>
                <a:ext cx="446088" cy="446088"/>
              </a:xfrm>
              <a:custGeom>
                <a:avLst/>
                <a:gdLst>
                  <a:gd name="T0" fmla="*/ 539 w 580"/>
                  <a:gd name="T1" fmla="*/ 141 h 580"/>
                  <a:gd name="T2" fmla="*/ 509 w 580"/>
                  <a:gd name="T3" fmla="*/ 171 h 580"/>
                  <a:gd name="T4" fmla="*/ 489 w 580"/>
                  <a:gd name="T5" fmla="*/ 181 h 580"/>
                  <a:gd name="T6" fmla="*/ 517 w 580"/>
                  <a:gd name="T7" fmla="*/ 290 h 580"/>
                  <a:gd name="T8" fmla="*/ 290 w 580"/>
                  <a:gd name="T9" fmla="*/ 517 h 580"/>
                  <a:gd name="T10" fmla="*/ 63 w 580"/>
                  <a:gd name="T11" fmla="*/ 290 h 580"/>
                  <a:gd name="T12" fmla="*/ 290 w 580"/>
                  <a:gd name="T13" fmla="*/ 63 h 580"/>
                  <a:gd name="T14" fmla="*/ 401 w 580"/>
                  <a:gd name="T15" fmla="*/ 92 h 580"/>
                  <a:gd name="T16" fmla="*/ 411 w 580"/>
                  <a:gd name="T17" fmla="*/ 72 h 580"/>
                  <a:gd name="T18" fmla="*/ 441 w 580"/>
                  <a:gd name="T19" fmla="*/ 42 h 580"/>
                  <a:gd name="T20" fmla="*/ 290 w 580"/>
                  <a:gd name="T21" fmla="*/ 0 h 580"/>
                  <a:gd name="T22" fmla="*/ 0 w 580"/>
                  <a:gd name="T23" fmla="*/ 290 h 580"/>
                  <a:gd name="T24" fmla="*/ 290 w 580"/>
                  <a:gd name="T25" fmla="*/ 580 h 580"/>
                  <a:gd name="T26" fmla="*/ 580 w 580"/>
                  <a:gd name="T27" fmla="*/ 290 h 580"/>
                  <a:gd name="T28" fmla="*/ 539 w 580"/>
                  <a:gd name="T29" fmla="*/ 141 h 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80" h="580">
                    <a:moveTo>
                      <a:pt x="539" y="141"/>
                    </a:moveTo>
                    <a:cubicBezTo>
                      <a:pt x="509" y="171"/>
                      <a:pt x="509" y="171"/>
                      <a:pt x="509" y="171"/>
                    </a:cubicBezTo>
                    <a:cubicBezTo>
                      <a:pt x="504" y="176"/>
                      <a:pt x="496" y="179"/>
                      <a:pt x="489" y="181"/>
                    </a:cubicBezTo>
                    <a:cubicBezTo>
                      <a:pt x="506" y="213"/>
                      <a:pt x="517" y="250"/>
                      <a:pt x="517" y="290"/>
                    </a:cubicBezTo>
                    <a:cubicBezTo>
                      <a:pt x="517" y="415"/>
                      <a:pt x="415" y="517"/>
                      <a:pt x="290" y="517"/>
                    </a:cubicBezTo>
                    <a:cubicBezTo>
                      <a:pt x="165" y="517"/>
                      <a:pt x="63" y="415"/>
                      <a:pt x="63" y="290"/>
                    </a:cubicBezTo>
                    <a:cubicBezTo>
                      <a:pt x="63" y="165"/>
                      <a:pt x="165" y="63"/>
                      <a:pt x="290" y="63"/>
                    </a:cubicBezTo>
                    <a:cubicBezTo>
                      <a:pt x="330" y="63"/>
                      <a:pt x="368" y="74"/>
                      <a:pt x="401" y="92"/>
                    </a:cubicBezTo>
                    <a:cubicBezTo>
                      <a:pt x="402" y="85"/>
                      <a:pt x="406" y="78"/>
                      <a:pt x="411" y="72"/>
                    </a:cubicBezTo>
                    <a:cubicBezTo>
                      <a:pt x="441" y="42"/>
                      <a:pt x="441" y="42"/>
                      <a:pt x="441" y="42"/>
                    </a:cubicBezTo>
                    <a:cubicBezTo>
                      <a:pt x="397" y="15"/>
                      <a:pt x="345" y="0"/>
                      <a:pt x="290" y="0"/>
                    </a:cubicBezTo>
                    <a:cubicBezTo>
                      <a:pt x="130" y="0"/>
                      <a:pt x="0" y="130"/>
                      <a:pt x="0" y="290"/>
                    </a:cubicBezTo>
                    <a:cubicBezTo>
                      <a:pt x="0" y="450"/>
                      <a:pt x="130" y="580"/>
                      <a:pt x="290" y="580"/>
                    </a:cubicBezTo>
                    <a:cubicBezTo>
                      <a:pt x="450" y="580"/>
                      <a:pt x="580" y="450"/>
                      <a:pt x="580" y="290"/>
                    </a:cubicBezTo>
                    <a:cubicBezTo>
                      <a:pt x="580" y="235"/>
                      <a:pt x="565" y="184"/>
                      <a:pt x="539" y="1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5" name="Freeform 79"/>
              <p:cNvSpPr/>
              <p:nvPr/>
            </p:nvSpPr>
            <p:spPr bwMode="auto">
              <a:xfrm>
                <a:off x="1381125" y="3781425"/>
                <a:ext cx="252413" cy="252413"/>
              </a:xfrm>
              <a:custGeom>
                <a:avLst/>
                <a:gdLst>
                  <a:gd name="T0" fmla="*/ 186 w 329"/>
                  <a:gd name="T1" fmla="*/ 67 h 328"/>
                  <a:gd name="T2" fmla="*/ 249 w 329"/>
                  <a:gd name="T3" fmla="*/ 4 h 328"/>
                  <a:gd name="T4" fmla="*/ 257 w 329"/>
                  <a:gd name="T5" fmla="*/ 7 h 328"/>
                  <a:gd name="T6" fmla="*/ 263 w 329"/>
                  <a:gd name="T7" fmla="*/ 66 h 328"/>
                  <a:gd name="T8" fmla="*/ 322 w 329"/>
                  <a:gd name="T9" fmla="*/ 71 h 328"/>
                  <a:gd name="T10" fmla="*/ 325 w 329"/>
                  <a:gd name="T11" fmla="*/ 80 h 328"/>
                  <a:gd name="T12" fmla="*/ 262 w 329"/>
                  <a:gd name="T13" fmla="*/ 142 h 328"/>
                  <a:gd name="T14" fmla="*/ 245 w 329"/>
                  <a:gd name="T15" fmla="*/ 149 h 328"/>
                  <a:gd name="T16" fmla="*/ 207 w 329"/>
                  <a:gd name="T17" fmla="*/ 145 h 328"/>
                  <a:gd name="T18" fmla="*/ 99 w 329"/>
                  <a:gd name="T19" fmla="*/ 253 h 328"/>
                  <a:gd name="T20" fmla="*/ 89 w 329"/>
                  <a:gd name="T21" fmla="*/ 309 h 328"/>
                  <a:gd name="T22" fmla="*/ 19 w 329"/>
                  <a:gd name="T23" fmla="*/ 309 h 328"/>
                  <a:gd name="T24" fmla="*/ 19 w 329"/>
                  <a:gd name="T25" fmla="*/ 239 h 328"/>
                  <a:gd name="T26" fmla="*/ 75 w 329"/>
                  <a:gd name="T27" fmla="*/ 230 h 328"/>
                  <a:gd name="T28" fmla="*/ 184 w 329"/>
                  <a:gd name="T29" fmla="*/ 121 h 328"/>
                  <a:gd name="T30" fmla="*/ 180 w 329"/>
                  <a:gd name="T31" fmla="*/ 84 h 328"/>
                  <a:gd name="T32" fmla="*/ 186 w 329"/>
                  <a:gd name="T33" fmla="*/ 67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9" h="328">
                    <a:moveTo>
                      <a:pt x="186" y="67"/>
                    </a:moveTo>
                    <a:cubicBezTo>
                      <a:pt x="249" y="4"/>
                      <a:pt x="249" y="4"/>
                      <a:pt x="249" y="4"/>
                    </a:cubicBezTo>
                    <a:cubicBezTo>
                      <a:pt x="253" y="0"/>
                      <a:pt x="256" y="1"/>
                      <a:pt x="257" y="7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322" y="71"/>
                      <a:pt x="322" y="71"/>
                      <a:pt x="322" y="71"/>
                    </a:cubicBezTo>
                    <a:cubicBezTo>
                      <a:pt x="327" y="72"/>
                      <a:pt x="329" y="76"/>
                      <a:pt x="325" y="80"/>
                    </a:cubicBezTo>
                    <a:cubicBezTo>
                      <a:pt x="262" y="142"/>
                      <a:pt x="262" y="142"/>
                      <a:pt x="262" y="142"/>
                    </a:cubicBezTo>
                    <a:cubicBezTo>
                      <a:pt x="258" y="146"/>
                      <a:pt x="250" y="149"/>
                      <a:pt x="245" y="149"/>
                    </a:cubicBezTo>
                    <a:cubicBezTo>
                      <a:pt x="207" y="145"/>
                      <a:pt x="207" y="145"/>
                      <a:pt x="207" y="145"/>
                    </a:cubicBezTo>
                    <a:cubicBezTo>
                      <a:pt x="99" y="253"/>
                      <a:pt x="99" y="253"/>
                      <a:pt x="99" y="253"/>
                    </a:cubicBezTo>
                    <a:cubicBezTo>
                      <a:pt x="107" y="272"/>
                      <a:pt x="104" y="294"/>
                      <a:pt x="89" y="309"/>
                    </a:cubicBezTo>
                    <a:cubicBezTo>
                      <a:pt x="70" y="328"/>
                      <a:pt x="39" y="328"/>
                      <a:pt x="19" y="309"/>
                    </a:cubicBezTo>
                    <a:cubicBezTo>
                      <a:pt x="0" y="290"/>
                      <a:pt x="0" y="259"/>
                      <a:pt x="19" y="239"/>
                    </a:cubicBezTo>
                    <a:cubicBezTo>
                      <a:pt x="34" y="224"/>
                      <a:pt x="57" y="221"/>
                      <a:pt x="75" y="230"/>
                    </a:cubicBezTo>
                    <a:cubicBezTo>
                      <a:pt x="184" y="121"/>
                      <a:pt x="184" y="121"/>
                      <a:pt x="184" y="121"/>
                    </a:cubicBezTo>
                    <a:cubicBezTo>
                      <a:pt x="180" y="84"/>
                      <a:pt x="180" y="84"/>
                      <a:pt x="180" y="84"/>
                    </a:cubicBezTo>
                    <a:cubicBezTo>
                      <a:pt x="179" y="78"/>
                      <a:pt x="182" y="71"/>
                      <a:pt x="186" y="6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6" name="Freeform 80"/>
              <p:cNvSpPr/>
              <p:nvPr/>
            </p:nvSpPr>
            <p:spPr bwMode="auto">
              <a:xfrm>
                <a:off x="1292225" y="3860800"/>
                <a:ext cx="261938" cy="261938"/>
              </a:xfrm>
              <a:custGeom>
                <a:avLst/>
                <a:gdLst>
                  <a:gd name="T0" fmla="*/ 170 w 340"/>
                  <a:gd name="T1" fmla="*/ 73 h 340"/>
                  <a:gd name="T2" fmla="*/ 212 w 340"/>
                  <a:gd name="T3" fmla="*/ 83 h 340"/>
                  <a:gd name="T4" fmla="*/ 266 w 340"/>
                  <a:gd name="T5" fmla="*/ 30 h 340"/>
                  <a:gd name="T6" fmla="*/ 170 w 340"/>
                  <a:gd name="T7" fmla="*/ 0 h 340"/>
                  <a:gd name="T8" fmla="*/ 0 w 340"/>
                  <a:gd name="T9" fmla="*/ 170 h 340"/>
                  <a:gd name="T10" fmla="*/ 170 w 340"/>
                  <a:gd name="T11" fmla="*/ 340 h 340"/>
                  <a:gd name="T12" fmla="*/ 340 w 340"/>
                  <a:gd name="T13" fmla="*/ 170 h 340"/>
                  <a:gd name="T14" fmla="*/ 311 w 340"/>
                  <a:gd name="T15" fmla="*/ 76 h 340"/>
                  <a:gd name="T16" fmla="*/ 258 w 340"/>
                  <a:gd name="T17" fmla="*/ 130 h 340"/>
                  <a:gd name="T18" fmla="*/ 267 w 340"/>
                  <a:gd name="T19" fmla="*/ 170 h 340"/>
                  <a:gd name="T20" fmla="*/ 170 w 340"/>
                  <a:gd name="T21" fmla="*/ 267 h 340"/>
                  <a:gd name="T22" fmla="*/ 73 w 340"/>
                  <a:gd name="T23" fmla="*/ 170 h 340"/>
                  <a:gd name="T24" fmla="*/ 170 w 340"/>
                  <a:gd name="T25" fmla="*/ 73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0" h="340">
                    <a:moveTo>
                      <a:pt x="170" y="73"/>
                    </a:moveTo>
                    <a:cubicBezTo>
                      <a:pt x="185" y="73"/>
                      <a:pt x="199" y="77"/>
                      <a:pt x="212" y="83"/>
                    </a:cubicBezTo>
                    <a:cubicBezTo>
                      <a:pt x="266" y="30"/>
                      <a:pt x="266" y="30"/>
                      <a:pt x="266" y="30"/>
                    </a:cubicBezTo>
                    <a:cubicBezTo>
                      <a:pt x="238" y="11"/>
                      <a:pt x="205" y="0"/>
                      <a:pt x="170" y="0"/>
                    </a:cubicBezTo>
                    <a:cubicBezTo>
                      <a:pt x="76" y="0"/>
                      <a:pt x="0" y="76"/>
                      <a:pt x="0" y="170"/>
                    </a:cubicBezTo>
                    <a:cubicBezTo>
                      <a:pt x="0" y="264"/>
                      <a:pt x="76" y="340"/>
                      <a:pt x="170" y="340"/>
                    </a:cubicBezTo>
                    <a:cubicBezTo>
                      <a:pt x="264" y="340"/>
                      <a:pt x="340" y="264"/>
                      <a:pt x="340" y="170"/>
                    </a:cubicBezTo>
                    <a:cubicBezTo>
                      <a:pt x="340" y="135"/>
                      <a:pt x="329" y="103"/>
                      <a:pt x="311" y="76"/>
                    </a:cubicBezTo>
                    <a:cubicBezTo>
                      <a:pt x="258" y="130"/>
                      <a:pt x="258" y="130"/>
                      <a:pt x="258" y="130"/>
                    </a:cubicBezTo>
                    <a:cubicBezTo>
                      <a:pt x="264" y="142"/>
                      <a:pt x="267" y="156"/>
                      <a:pt x="267" y="170"/>
                    </a:cubicBezTo>
                    <a:cubicBezTo>
                      <a:pt x="267" y="223"/>
                      <a:pt x="223" y="267"/>
                      <a:pt x="170" y="267"/>
                    </a:cubicBezTo>
                    <a:cubicBezTo>
                      <a:pt x="117" y="267"/>
                      <a:pt x="73" y="223"/>
                      <a:pt x="73" y="170"/>
                    </a:cubicBezTo>
                    <a:cubicBezTo>
                      <a:pt x="73" y="117"/>
                      <a:pt x="117" y="73"/>
                      <a:pt x="170" y="7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5380359" y="3840227"/>
            <a:ext cx="592545" cy="592545"/>
            <a:chOff x="5380359" y="3840227"/>
            <a:chExt cx="592545" cy="592545"/>
          </a:xfrm>
        </p:grpSpPr>
        <p:sp>
          <p:nvSpPr>
            <p:cNvPr id="71" name="椭圆 70"/>
            <p:cNvSpPr/>
            <p:nvPr/>
          </p:nvSpPr>
          <p:spPr>
            <a:xfrm>
              <a:off x="5380359" y="3840227"/>
              <a:ext cx="592545" cy="592545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77" name="Group 213"/>
            <p:cNvGrpSpPr/>
            <p:nvPr/>
          </p:nvGrpSpPr>
          <p:grpSpPr>
            <a:xfrm>
              <a:off x="5494185" y="3975309"/>
              <a:ext cx="364892" cy="337129"/>
              <a:chOff x="2900363" y="5486400"/>
              <a:chExt cx="438150" cy="404813"/>
            </a:xfrm>
            <a:solidFill>
              <a:schemeClr val="accent1"/>
            </a:solidFill>
          </p:grpSpPr>
          <p:sp>
            <p:nvSpPr>
              <p:cNvPr id="78" name="Freeform 203"/>
              <p:cNvSpPr>
                <a:spLocks noEditPoints="1"/>
              </p:cNvSpPr>
              <p:nvPr/>
            </p:nvSpPr>
            <p:spPr bwMode="auto">
              <a:xfrm>
                <a:off x="3151188" y="5486400"/>
                <a:ext cx="187325" cy="195263"/>
              </a:xfrm>
              <a:custGeom>
                <a:avLst/>
                <a:gdLst>
                  <a:gd name="T0" fmla="*/ 240 w 245"/>
                  <a:gd name="T1" fmla="*/ 155 h 254"/>
                  <a:gd name="T2" fmla="*/ 211 w 245"/>
                  <a:gd name="T3" fmla="*/ 137 h 254"/>
                  <a:gd name="T4" fmla="*/ 211 w 245"/>
                  <a:gd name="T5" fmla="*/ 118 h 254"/>
                  <a:gd name="T6" fmla="*/ 207 w 245"/>
                  <a:gd name="T7" fmla="*/ 100 h 254"/>
                  <a:gd name="T8" fmla="*/ 231 w 245"/>
                  <a:gd name="T9" fmla="*/ 76 h 254"/>
                  <a:gd name="T10" fmla="*/ 232 w 245"/>
                  <a:gd name="T11" fmla="*/ 64 h 254"/>
                  <a:gd name="T12" fmla="*/ 217 w 245"/>
                  <a:gd name="T13" fmla="*/ 43 h 254"/>
                  <a:gd name="T14" fmla="*/ 205 w 245"/>
                  <a:gd name="T15" fmla="*/ 40 h 254"/>
                  <a:gd name="T16" fmla="*/ 175 w 245"/>
                  <a:gd name="T17" fmla="*/ 55 h 254"/>
                  <a:gd name="T18" fmla="*/ 141 w 245"/>
                  <a:gd name="T19" fmla="*/ 40 h 254"/>
                  <a:gd name="T20" fmla="*/ 133 w 245"/>
                  <a:gd name="T21" fmla="*/ 7 h 254"/>
                  <a:gd name="T22" fmla="*/ 123 w 245"/>
                  <a:gd name="T23" fmla="*/ 1 h 254"/>
                  <a:gd name="T24" fmla="*/ 96 w 245"/>
                  <a:gd name="T25" fmla="*/ 3 h 254"/>
                  <a:gd name="T26" fmla="*/ 88 w 245"/>
                  <a:gd name="T27" fmla="*/ 12 h 254"/>
                  <a:gd name="T28" fmla="*/ 86 w 245"/>
                  <a:gd name="T29" fmla="*/ 46 h 254"/>
                  <a:gd name="T30" fmla="*/ 57 w 245"/>
                  <a:gd name="T31" fmla="*/ 68 h 254"/>
                  <a:gd name="T32" fmla="*/ 24 w 245"/>
                  <a:gd name="T33" fmla="*/ 59 h 254"/>
                  <a:gd name="T34" fmla="*/ 13 w 245"/>
                  <a:gd name="T35" fmla="*/ 64 h 254"/>
                  <a:gd name="T36" fmla="*/ 2 w 245"/>
                  <a:gd name="T37" fmla="*/ 88 h 254"/>
                  <a:gd name="T38" fmla="*/ 6 w 245"/>
                  <a:gd name="T39" fmla="*/ 99 h 254"/>
                  <a:gd name="T40" fmla="*/ 34 w 245"/>
                  <a:gd name="T41" fmla="*/ 118 h 254"/>
                  <a:gd name="T42" fmla="*/ 34 w 245"/>
                  <a:gd name="T43" fmla="*/ 136 h 254"/>
                  <a:gd name="T44" fmla="*/ 38 w 245"/>
                  <a:gd name="T45" fmla="*/ 155 h 254"/>
                  <a:gd name="T46" fmla="*/ 14 w 245"/>
                  <a:gd name="T47" fmla="*/ 179 h 254"/>
                  <a:gd name="T48" fmla="*/ 13 w 245"/>
                  <a:gd name="T49" fmla="*/ 190 h 254"/>
                  <a:gd name="T50" fmla="*/ 28 w 245"/>
                  <a:gd name="T51" fmla="*/ 212 h 254"/>
                  <a:gd name="T52" fmla="*/ 40 w 245"/>
                  <a:gd name="T53" fmla="*/ 215 h 254"/>
                  <a:gd name="T54" fmla="*/ 70 w 245"/>
                  <a:gd name="T55" fmla="*/ 199 h 254"/>
                  <a:gd name="T56" fmla="*/ 104 w 245"/>
                  <a:gd name="T57" fmla="*/ 214 h 254"/>
                  <a:gd name="T58" fmla="*/ 113 w 245"/>
                  <a:gd name="T59" fmla="*/ 247 h 254"/>
                  <a:gd name="T60" fmla="*/ 122 w 245"/>
                  <a:gd name="T61" fmla="*/ 254 h 254"/>
                  <a:gd name="T62" fmla="*/ 149 w 245"/>
                  <a:gd name="T63" fmla="*/ 251 h 254"/>
                  <a:gd name="T64" fmla="*/ 157 w 245"/>
                  <a:gd name="T65" fmla="*/ 243 h 254"/>
                  <a:gd name="T66" fmla="*/ 159 w 245"/>
                  <a:gd name="T67" fmla="*/ 209 h 254"/>
                  <a:gd name="T68" fmla="*/ 188 w 245"/>
                  <a:gd name="T69" fmla="*/ 187 h 254"/>
                  <a:gd name="T70" fmla="*/ 221 w 245"/>
                  <a:gd name="T71" fmla="*/ 196 h 254"/>
                  <a:gd name="T72" fmla="*/ 232 w 245"/>
                  <a:gd name="T73" fmla="*/ 191 h 254"/>
                  <a:gd name="T74" fmla="*/ 243 w 245"/>
                  <a:gd name="T75" fmla="*/ 167 h 254"/>
                  <a:gd name="T76" fmla="*/ 240 w 245"/>
                  <a:gd name="T77" fmla="*/ 155 h 254"/>
                  <a:gd name="T78" fmla="*/ 127 w 245"/>
                  <a:gd name="T79" fmla="*/ 174 h 254"/>
                  <a:gd name="T80" fmla="*/ 76 w 245"/>
                  <a:gd name="T81" fmla="*/ 132 h 254"/>
                  <a:gd name="T82" fmla="*/ 118 w 245"/>
                  <a:gd name="T83" fmla="*/ 80 h 254"/>
                  <a:gd name="T84" fmla="*/ 170 w 245"/>
                  <a:gd name="T85" fmla="*/ 123 h 254"/>
                  <a:gd name="T86" fmla="*/ 127 w 245"/>
                  <a:gd name="T87" fmla="*/ 174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45" h="254">
                    <a:moveTo>
                      <a:pt x="240" y="155"/>
                    </a:moveTo>
                    <a:cubicBezTo>
                      <a:pt x="211" y="137"/>
                      <a:pt x="211" y="137"/>
                      <a:pt x="211" y="137"/>
                    </a:cubicBezTo>
                    <a:cubicBezTo>
                      <a:pt x="212" y="131"/>
                      <a:pt x="212" y="124"/>
                      <a:pt x="211" y="118"/>
                    </a:cubicBezTo>
                    <a:cubicBezTo>
                      <a:pt x="210" y="112"/>
                      <a:pt x="209" y="106"/>
                      <a:pt x="207" y="100"/>
                    </a:cubicBezTo>
                    <a:cubicBezTo>
                      <a:pt x="231" y="76"/>
                      <a:pt x="231" y="76"/>
                      <a:pt x="231" y="76"/>
                    </a:cubicBezTo>
                    <a:cubicBezTo>
                      <a:pt x="234" y="73"/>
                      <a:pt x="235" y="68"/>
                      <a:pt x="232" y="64"/>
                    </a:cubicBezTo>
                    <a:cubicBezTo>
                      <a:pt x="217" y="43"/>
                      <a:pt x="217" y="43"/>
                      <a:pt x="217" y="43"/>
                    </a:cubicBezTo>
                    <a:cubicBezTo>
                      <a:pt x="214" y="39"/>
                      <a:pt x="209" y="38"/>
                      <a:pt x="205" y="40"/>
                    </a:cubicBezTo>
                    <a:cubicBezTo>
                      <a:pt x="175" y="55"/>
                      <a:pt x="175" y="55"/>
                      <a:pt x="175" y="55"/>
                    </a:cubicBezTo>
                    <a:cubicBezTo>
                      <a:pt x="165" y="48"/>
                      <a:pt x="154" y="43"/>
                      <a:pt x="141" y="40"/>
                    </a:cubicBezTo>
                    <a:cubicBezTo>
                      <a:pt x="133" y="7"/>
                      <a:pt x="133" y="7"/>
                      <a:pt x="133" y="7"/>
                    </a:cubicBezTo>
                    <a:cubicBezTo>
                      <a:pt x="132" y="3"/>
                      <a:pt x="127" y="0"/>
                      <a:pt x="123" y="1"/>
                    </a:cubicBezTo>
                    <a:cubicBezTo>
                      <a:pt x="96" y="3"/>
                      <a:pt x="96" y="3"/>
                      <a:pt x="96" y="3"/>
                    </a:cubicBezTo>
                    <a:cubicBezTo>
                      <a:pt x="92" y="4"/>
                      <a:pt x="89" y="8"/>
                      <a:pt x="88" y="12"/>
                    </a:cubicBezTo>
                    <a:cubicBezTo>
                      <a:pt x="86" y="46"/>
                      <a:pt x="86" y="46"/>
                      <a:pt x="86" y="46"/>
                    </a:cubicBezTo>
                    <a:cubicBezTo>
                      <a:pt x="75" y="51"/>
                      <a:pt x="65" y="59"/>
                      <a:pt x="57" y="68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0" y="58"/>
                      <a:pt x="15" y="60"/>
                      <a:pt x="13" y="64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0" y="92"/>
                      <a:pt x="2" y="97"/>
                      <a:pt x="6" y="99"/>
                    </a:cubicBezTo>
                    <a:cubicBezTo>
                      <a:pt x="34" y="118"/>
                      <a:pt x="34" y="118"/>
                      <a:pt x="34" y="118"/>
                    </a:cubicBezTo>
                    <a:cubicBezTo>
                      <a:pt x="34" y="124"/>
                      <a:pt x="34" y="130"/>
                      <a:pt x="34" y="136"/>
                    </a:cubicBezTo>
                    <a:cubicBezTo>
                      <a:pt x="35" y="143"/>
                      <a:pt x="36" y="149"/>
                      <a:pt x="38" y="155"/>
                    </a:cubicBezTo>
                    <a:cubicBezTo>
                      <a:pt x="14" y="179"/>
                      <a:pt x="14" y="179"/>
                      <a:pt x="14" y="179"/>
                    </a:cubicBezTo>
                    <a:cubicBezTo>
                      <a:pt x="11" y="182"/>
                      <a:pt x="10" y="187"/>
                      <a:pt x="13" y="190"/>
                    </a:cubicBezTo>
                    <a:cubicBezTo>
                      <a:pt x="28" y="212"/>
                      <a:pt x="28" y="212"/>
                      <a:pt x="28" y="212"/>
                    </a:cubicBezTo>
                    <a:cubicBezTo>
                      <a:pt x="31" y="215"/>
                      <a:pt x="36" y="217"/>
                      <a:pt x="40" y="215"/>
                    </a:cubicBezTo>
                    <a:cubicBezTo>
                      <a:pt x="70" y="199"/>
                      <a:pt x="70" y="199"/>
                      <a:pt x="70" y="199"/>
                    </a:cubicBezTo>
                    <a:cubicBezTo>
                      <a:pt x="80" y="206"/>
                      <a:pt x="92" y="212"/>
                      <a:pt x="104" y="214"/>
                    </a:cubicBezTo>
                    <a:cubicBezTo>
                      <a:pt x="113" y="247"/>
                      <a:pt x="113" y="247"/>
                      <a:pt x="113" y="247"/>
                    </a:cubicBezTo>
                    <a:cubicBezTo>
                      <a:pt x="114" y="251"/>
                      <a:pt x="118" y="254"/>
                      <a:pt x="122" y="254"/>
                    </a:cubicBezTo>
                    <a:cubicBezTo>
                      <a:pt x="149" y="251"/>
                      <a:pt x="149" y="251"/>
                      <a:pt x="149" y="251"/>
                    </a:cubicBezTo>
                    <a:cubicBezTo>
                      <a:pt x="153" y="251"/>
                      <a:pt x="157" y="247"/>
                      <a:pt x="157" y="243"/>
                    </a:cubicBezTo>
                    <a:cubicBezTo>
                      <a:pt x="159" y="209"/>
                      <a:pt x="159" y="209"/>
                      <a:pt x="159" y="209"/>
                    </a:cubicBezTo>
                    <a:cubicBezTo>
                      <a:pt x="170" y="203"/>
                      <a:pt x="180" y="196"/>
                      <a:pt x="188" y="187"/>
                    </a:cubicBezTo>
                    <a:cubicBezTo>
                      <a:pt x="221" y="196"/>
                      <a:pt x="221" y="196"/>
                      <a:pt x="221" y="196"/>
                    </a:cubicBezTo>
                    <a:cubicBezTo>
                      <a:pt x="226" y="197"/>
                      <a:pt x="230" y="195"/>
                      <a:pt x="232" y="191"/>
                    </a:cubicBezTo>
                    <a:cubicBezTo>
                      <a:pt x="243" y="167"/>
                      <a:pt x="243" y="167"/>
                      <a:pt x="243" y="167"/>
                    </a:cubicBezTo>
                    <a:cubicBezTo>
                      <a:pt x="245" y="163"/>
                      <a:pt x="243" y="158"/>
                      <a:pt x="240" y="155"/>
                    </a:cubicBezTo>
                    <a:close/>
                    <a:moveTo>
                      <a:pt x="127" y="174"/>
                    </a:moveTo>
                    <a:cubicBezTo>
                      <a:pt x="102" y="177"/>
                      <a:pt x="78" y="158"/>
                      <a:pt x="76" y="132"/>
                    </a:cubicBezTo>
                    <a:cubicBezTo>
                      <a:pt x="73" y="106"/>
                      <a:pt x="92" y="83"/>
                      <a:pt x="118" y="80"/>
                    </a:cubicBezTo>
                    <a:cubicBezTo>
                      <a:pt x="144" y="78"/>
                      <a:pt x="167" y="97"/>
                      <a:pt x="170" y="123"/>
                    </a:cubicBezTo>
                    <a:cubicBezTo>
                      <a:pt x="172" y="148"/>
                      <a:pt x="153" y="172"/>
                      <a:pt x="127" y="17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9" name="Freeform 204"/>
              <p:cNvSpPr>
                <a:spLocks noEditPoints="1"/>
              </p:cNvSpPr>
              <p:nvPr/>
            </p:nvSpPr>
            <p:spPr bwMode="auto">
              <a:xfrm>
                <a:off x="2900363" y="5572125"/>
                <a:ext cx="317500" cy="319088"/>
              </a:xfrm>
              <a:custGeom>
                <a:avLst/>
                <a:gdLst>
                  <a:gd name="T0" fmla="*/ 413 w 414"/>
                  <a:gd name="T1" fmla="*/ 171 h 415"/>
                  <a:gd name="T2" fmla="*/ 398 w 414"/>
                  <a:gd name="T3" fmla="*/ 124 h 415"/>
                  <a:gd name="T4" fmla="*/ 385 w 414"/>
                  <a:gd name="T5" fmla="*/ 116 h 415"/>
                  <a:gd name="T6" fmla="*/ 331 w 414"/>
                  <a:gd name="T7" fmla="*/ 125 h 415"/>
                  <a:gd name="T8" fmla="*/ 312 w 414"/>
                  <a:gd name="T9" fmla="*/ 102 h 415"/>
                  <a:gd name="T10" fmla="*/ 332 w 414"/>
                  <a:gd name="T11" fmla="*/ 51 h 415"/>
                  <a:gd name="T12" fmla="*/ 327 w 414"/>
                  <a:gd name="T13" fmla="*/ 36 h 415"/>
                  <a:gd name="T14" fmla="*/ 283 w 414"/>
                  <a:gd name="T15" fmla="*/ 13 h 415"/>
                  <a:gd name="T16" fmla="*/ 268 w 414"/>
                  <a:gd name="T17" fmla="*/ 17 h 415"/>
                  <a:gd name="T18" fmla="*/ 236 w 414"/>
                  <a:gd name="T19" fmla="*/ 62 h 415"/>
                  <a:gd name="T20" fmla="*/ 207 w 414"/>
                  <a:gd name="T21" fmla="*/ 59 h 415"/>
                  <a:gd name="T22" fmla="*/ 184 w 414"/>
                  <a:gd name="T23" fmla="*/ 8 h 415"/>
                  <a:gd name="T24" fmla="*/ 171 w 414"/>
                  <a:gd name="T25" fmla="*/ 2 h 415"/>
                  <a:gd name="T26" fmla="*/ 124 w 414"/>
                  <a:gd name="T27" fmla="*/ 16 h 415"/>
                  <a:gd name="T28" fmla="*/ 116 w 414"/>
                  <a:gd name="T29" fmla="*/ 29 h 415"/>
                  <a:gd name="T30" fmla="*/ 125 w 414"/>
                  <a:gd name="T31" fmla="*/ 84 h 415"/>
                  <a:gd name="T32" fmla="*/ 102 w 414"/>
                  <a:gd name="T33" fmla="*/ 102 h 415"/>
                  <a:gd name="T34" fmla="*/ 50 w 414"/>
                  <a:gd name="T35" fmla="*/ 83 h 415"/>
                  <a:gd name="T36" fmla="*/ 36 w 414"/>
                  <a:gd name="T37" fmla="*/ 88 h 415"/>
                  <a:gd name="T38" fmla="*/ 13 w 414"/>
                  <a:gd name="T39" fmla="*/ 131 h 415"/>
                  <a:gd name="T40" fmla="*/ 16 w 414"/>
                  <a:gd name="T41" fmla="*/ 146 h 415"/>
                  <a:gd name="T42" fmla="*/ 61 w 414"/>
                  <a:gd name="T43" fmla="*/ 178 h 415"/>
                  <a:gd name="T44" fmla="*/ 58 w 414"/>
                  <a:gd name="T45" fmla="*/ 208 h 415"/>
                  <a:gd name="T46" fmla="*/ 8 w 414"/>
                  <a:gd name="T47" fmla="*/ 230 h 415"/>
                  <a:gd name="T48" fmla="*/ 2 w 414"/>
                  <a:gd name="T49" fmla="*/ 244 h 415"/>
                  <a:gd name="T50" fmla="*/ 16 w 414"/>
                  <a:gd name="T51" fmla="*/ 291 h 415"/>
                  <a:gd name="T52" fmla="*/ 29 w 414"/>
                  <a:gd name="T53" fmla="*/ 299 h 415"/>
                  <a:gd name="T54" fmla="*/ 83 w 414"/>
                  <a:gd name="T55" fmla="*/ 290 h 415"/>
                  <a:gd name="T56" fmla="*/ 102 w 414"/>
                  <a:gd name="T57" fmla="*/ 313 h 415"/>
                  <a:gd name="T58" fmla="*/ 82 w 414"/>
                  <a:gd name="T59" fmla="*/ 364 h 415"/>
                  <a:gd name="T60" fmla="*/ 88 w 414"/>
                  <a:gd name="T61" fmla="*/ 379 h 415"/>
                  <a:gd name="T62" fmla="*/ 131 w 414"/>
                  <a:gd name="T63" fmla="*/ 402 h 415"/>
                  <a:gd name="T64" fmla="*/ 146 w 414"/>
                  <a:gd name="T65" fmla="*/ 398 h 415"/>
                  <a:gd name="T66" fmla="*/ 178 w 414"/>
                  <a:gd name="T67" fmla="*/ 353 h 415"/>
                  <a:gd name="T68" fmla="*/ 207 w 414"/>
                  <a:gd name="T69" fmla="*/ 356 h 415"/>
                  <a:gd name="T70" fmla="*/ 230 w 414"/>
                  <a:gd name="T71" fmla="*/ 407 h 415"/>
                  <a:gd name="T72" fmla="*/ 244 w 414"/>
                  <a:gd name="T73" fmla="*/ 413 h 415"/>
                  <a:gd name="T74" fmla="*/ 291 w 414"/>
                  <a:gd name="T75" fmla="*/ 399 h 415"/>
                  <a:gd name="T76" fmla="*/ 299 w 414"/>
                  <a:gd name="T77" fmla="*/ 386 h 415"/>
                  <a:gd name="T78" fmla="*/ 290 w 414"/>
                  <a:gd name="T79" fmla="*/ 331 h 415"/>
                  <a:gd name="T80" fmla="*/ 312 w 414"/>
                  <a:gd name="T81" fmla="*/ 312 h 415"/>
                  <a:gd name="T82" fmla="*/ 364 w 414"/>
                  <a:gd name="T83" fmla="*/ 332 h 415"/>
                  <a:gd name="T84" fmla="*/ 378 w 414"/>
                  <a:gd name="T85" fmla="*/ 327 h 415"/>
                  <a:gd name="T86" fmla="*/ 401 w 414"/>
                  <a:gd name="T87" fmla="*/ 284 h 415"/>
                  <a:gd name="T88" fmla="*/ 398 w 414"/>
                  <a:gd name="T89" fmla="*/ 269 h 415"/>
                  <a:gd name="T90" fmla="*/ 353 w 414"/>
                  <a:gd name="T91" fmla="*/ 237 h 415"/>
                  <a:gd name="T92" fmla="*/ 356 w 414"/>
                  <a:gd name="T93" fmla="*/ 207 h 415"/>
                  <a:gd name="T94" fmla="*/ 406 w 414"/>
                  <a:gd name="T95" fmla="*/ 185 h 415"/>
                  <a:gd name="T96" fmla="*/ 413 w 414"/>
                  <a:gd name="T97" fmla="*/ 171 h 415"/>
                  <a:gd name="T98" fmla="*/ 233 w 414"/>
                  <a:gd name="T99" fmla="*/ 293 h 415"/>
                  <a:gd name="T100" fmla="*/ 122 w 414"/>
                  <a:gd name="T101" fmla="*/ 233 h 415"/>
                  <a:gd name="T102" fmla="*/ 181 w 414"/>
                  <a:gd name="T103" fmla="*/ 122 h 415"/>
                  <a:gd name="T104" fmla="*/ 293 w 414"/>
                  <a:gd name="T105" fmla="*/ 182 h 415"/>
                  <a:gd name="T106" fmla="*/ 233 w 414"/>
                  <a:gd name="T107" fmla="*/ 293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14" h="415">
                    <a:moveTo>
                      <a:pt x="413" y="171"/>
                    </a:moveTo>
                    <a:cubicBezTo>
                      <a:pt x="398" y="124"/>
                      <a:pt x="398" y="124"/>
                      <a:pt x="398" y="124"/>
                    </a:cubicBezTo>
                    <a:cubicBezTo>
                      <a:pt x="397" y="119"/>
                      <a:pt x="391" y="115"/>
                      <a:pt x="385" y="116"/>
                    </a:cubicBezTo>
                    <a:cubicBezTo>
                      <a:pt x="331" y="125"/>
                      <a:pt x="331" y="125"/>
                      <a:pt x="331" y="125"/>
                    </a:cubicBezTo>
                    <a:cubicBezTo>
                      <a:pt x="325" y="117"/>
                      <a:pt x="319" y="109"/>
                      <a:pt x="312" y="102"/>
                    </a:cubicBezTo>
                    <a:cubicBezTo>
                      <a:pt x="332" y="51"/>
                      <a:pt x="332" y="51"/>
                      <a:pt x="332" y="51"/>
                    </a:cubicBezTo>
                    <a:cubicBezTo>
                      <a:pt x="334" y="45"/>
                      <a:pt x="332" y="39"/>
                      <a:pt x="327" y="36"/>
                    </a:cubicBezTo>
                    <a:cubicBezTo>
                      <a:pt x="283" y="13"/>
                      <a:pt x="283" y="13"/>
                      <a:pt x="283" y="13"/>
                    </a:cubicBezTo>
                    <a:cubicBezTo>
                      <a:pt x="278" y="10"/>
                      <a:pt x="272" y="12"/>
                      <a:pt x="268" y="17"/>
                    </a:cubicBezTo>
                    <a:cubicBezTo>
                      <a:pt x="236" y="62"/>
                      <a:pt x="236" y="62"/>
                      <a:pt x="236" y="62"/>
                    </a:cubicBezTo>
                    <a:cubicBezTo>
                      <a:pt x="227" y="60"/>
                      <a:pt x="217" y="59"/>
                      <a:pt x="207" y="59"/>
                    </a:cubicBezTo>
                    <a:cubicBezTo>
                      <a:pt x="184" y="8"/>
                      <a:pt x="184" y="8"/>
                      <a:pt x="184" y="8"/>
                    </a:cubicBezTo>
                    <a:cubicBezTo>
                      <a:pt x="182" y="3"/>
                      <a:pt x="176" y="0"/>
                      <a:pt x="171" y="2"/>
                    </a:cubicBezTo>
                    <a:cubicBezTo>
                      <a:pt x="124" y="16"/>
                      <a:pt x="124" y="16"/>
                      <a:pt x="124" y="16"/>
                    </a:cubicBezTo>
                    <a:cubicBezTo>
                      <a:pt x="118" y="18"/>
                      <a:pt x="115" y="24"/>
                      <a:pt x="116" y="29"/>
                    </a:cubicBezTo>
                    <a:cubicBezTo>
                      <a:pt x="125" y="84"/>
                      <a:pt x="125" y="84"/>
                      <a:pt x="125" y="84"/>
                    </a:cubicBezTo>
                    <a:cubicBezTo>
                      <a:pt x="116" y="89"/>
                      <a:pt x="109" y="95"/>
                      <a:pt x="102" y="102"/>
                    </a:cubicBezTo>
                    <a:cubicBezTo>
                      <a:pt x="50" y="83"/>
                      <a:pt x="50" y="83"/>
                      <a:pt x="50" y="83"/>
                    </a:cubicBezTo>
                    <a:cubicBezTo>
                      <a:pt x="45" y="81"/>
                      <a:pt x="39" y="83"/>
                      <a:pt x="36" y="88"/>
                    </a:cubicBezTo>
                    <a:cubicBezTo>
                      <a:pt x="13" y="131"/>
                      <a:pt x="13" y="131"/>
                      <a:pt x="13" y="131"/>
                    </a:cubicBezTo>
                    <a:cubicBezTo>
                      <a:pt x="10" y="136"/>
                      <a:pt x="12" y="143"/>
                      <a:pt x="16" y="146"/>
                    </a:cubicBezTo>
                    <a:cubicBezTo>
                      <a:pt x="61" y="178"/>
                      <a:pt x="61" y="178"/>
                      <a:pt x="61" y="178"/>
                    </a:cubicBezTo>
                    <a:cubicBezTo>
                      <a:pt x="59" y="188"/>
                      <a:pt x="58" y="198"/>
                      <a:pt x="58" y="208"/>
                    </a:cubicBezTo>
                    <a:cubicBezTo>
                      <a:pt x="8" y="230"/>
                      <a:pt x="8" y="230"/>
                      <a:pt x="8" y="230"/>
                    </a:cubicBezTo>
                    <a:cubicBezTo>
                      <a:pt x="3" y="232"/>
                      <a:pt x="0" y="239"/>
                      <a:pt x="2" y="244"/>
                    </a:cubicBezTo>
                    <a:cubicBezTo>
                      <a:pt x="16" y="291"/>
                      <a:pt x="16" y="291"/>
                      <a:pt x="16" y="291"/>
                    </a:cubicBezTo>
                    <a:cubicBezTo>
                      <a:pt x="18" y="296"/>
                      <a:pt x="23" y="300"/>
                      <a:pt x="29" y="299"/>
                    </a:cubicBezTo>
                    <a:cubicBezTo>
                      <a:pt x="83" y="290"/>
                      <a:pt x="83" y="290"/>
                      <a:pt x="83" y="290"/>
                    </a:cubicBezTo>
                    <a:cubicBezTo>
                      <a:pt x="89" y="298"/>
                      <a:pt x="95" y="306"/>
                      <a:pt x="102" y="313"/>
                    </a:cubicBezTo>
                    <a:cubicBezTo>
                      <a:pt x="82" y="364"/>
                      <a:pt x="82" y="364"/>
                      <a:pt x="82" y="364"/>
                    </a:cubicBezTo>
                    <a:cubicBezTo>
                      <a:pt x="80" y="370"/>
                      <a:pt x="83" y="376"/>
                      <a:pt x="88" y="379"/>
                    </a:cubicBezTo>
                    <a:cubicBezTo>
                      <a:pt x="131" y="402"/>
                      <a:pt x="131" y="402"/>
                      <a:pt x="131" y="402"/>
                    </a:cubicBezTo>
                    <a:cubicBezTo>
                      <a:pt x="136" y="404"/>
                      <a:pt x="143" y="403"/>
                      <a:pt x="146" y="398"/>
                    </a:cubicBezTo>
                    <a:cubicBezTo>
                      <a:pt x="178" y="353"/>
                      <a:pt x="178" y="353"/>
                      <a:pt x="178" y="353"/>
                    </a:cubicBezTo>
                    <a:cubicBezTo>
                      <a:pt x="187" y="355"/>
                      <a:pt x="197" y="356"/>
                      <a:pt x="207" y="356"/>
                    </a:cubicBezTo>
                    <a:cubicBezTo>
                      <a:pt x="230" y="407"/>
                      <a:pt x="230" y="407"/>
                      <a:pt x="230" y="407"/>
                    </a:cubicBezTo>
                    <a:cubicBezTo>
                      <a:pt x="232" y="412"/>
                      <a:pt x="238" y="415"/>
                      <a:pt x="244" y="413"/>
                    </a:cubicBezTo>
                    <a:cubicBezTo>
                      <a:pt x="291" y="399"/>
                      <a:pt x="291" y="399"/>
                      <a:pt x="291" y="399"/>
                    </a:cubicBezTo>
                    <a:cubicBezTo>
                      <a:pt x="296" y="397"/>
                      <a:pt x="300" y="391"/>
                      <a:pt x="299" y="386"/>
                    </a:cubicBezTo>
                    <a:cubicBezTo>
                      <a:pt x="290" y="331"/>
                      <a:pt x="290" y="331"/>
                      <a:pt x="290" y="331"/>
                    </a:cubicBezTo>
                    <a:cubicBezTo>
                      <a:pt x="298" y="326"/>
                      <a:pt x="306" y="319"/>
                      <a:pt x="312" y="312"/>
                    </a:cubicBezTo>
                    <a:cubicBezTo>
                      <a:pt x="364" y="332"/>
                      <a:pt x="364" y="332"/>
                      <a:pt x="364" y="332"/>
                    </a:cubicBezTo>
                    <a:cubicBezTo>
                      <a:pt x="369" y="334"/>
                      <a:pt x="376" y="332"/>
                      <a:pt x="378" y="327"/>
                    </a:cubicBezTo>
                    <a:cubicBezTo>
                      <a:pt x="401" y="284"/>
                      <a:pt x="401" y="284"/>
                      <a:pt x="401" y="284"/>
                    </a:cubicBezTo>
                    <a:cubicBezTo>
                      <a:pt x="404" y="279"/>
                      <a:pt x="403" y="272"/>
                      <a:pt x="398" y="269"/>
                    </a:cubicBezTo>
                    <a:cubicBezTo>
                      <a:pt x="353" y="237"/>
                      <a:pt x="353" y="237"/>
                      <a:pt x="353" y="237"/>
                    </a:cubicBezTo>
                    <a:cubicBezTo>
                      <a:pt x="355" y="227"/>
                      <a:pt x="356" y="217"/>
                      <a:pt x="356" y="207"/>
                    </a:cubicBezTo>
                    <a:cubicBezTo>
                      <a:pt x="406" y="185"/>
                      <a:pt x="406" y="185"/>
                      <a:pt x="406" y="185"/>
                    </a:cubicBezTo>
                    <a:cubicBezTo>
                      <a:pt x="411" y="182"/>
                      <a:pt x="414" y="176"/>
                      <a:pt x="413" y="171"/>
                    </a:cubicBezTo>
                    <a:close/>
                    <a:moveTo>
                      <a:pt x="233" y="293"/>
                    </a:moveTo>
                    <a:cubicBezTo>
                      <a:pt x="186" y="307"/>
                      <a:pt x="136" y="280"/>
                      <a:pt x="122" y="233"/>
                    </a:cubicBezTo>
                    <a:cubicBezTo>
                      <a:pt x="108" y="186"/>
                      <a:pt x="134" y="136"/>
                      <a:pt x="181" y="122"/>
                    </a:cubicBezTo>
                    <a:cubicBezTo>
                      <a:pt x="228" y="108"/>
                      <a:pt x="278" y="134"/>
                      <a:pt x="293" y="182"/>
                    </a:cubicBezTo>
                    <a:cubicBezTo>
                      <a:pt x="307" y="229"/>
                      <a:pt x="280" y="278"/>
                      <a:pt x="233" y="29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768467" y="3840227"/>
            <a:ext cx="592545" cy="592545"/>
            <a:chOff x="768467" y="3840227"/>
            <a:chExt cx="592545" cy="592545"/>
          </a:xfrm>
        </p:grpSpPr>
        <p:sp>
          <p:nvSpPr>
            <p:cNvPr id="56" name="椭圆 55"/>
            <p:cNvSpPr/>
            <p:nvPr/>
          </p:nvSpPr>
          <p:spPr>
            <a:xfrm>
              <a:off x="768467" y="3840227"/>
              <a:ext cx="592545" cy="592545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80" name="Group 231"/>
            <p:cNvGrpSpPr/>
            <p:nvPr/>
          </p:nvGrpSpPr>
          <p:grpSpPr>
            <a:xfrm>
              <a:off x="884405" y="3914686"/>
              <a:ext cx="350350" cy="392656"/>
              <a:chOff x="4608513" y="6291263"/>
              <a:chExt cx="420688" cy="471488"/>
            </a:xfrm>
            <a:solidFill>
              <a:schemeClr val="accent1"/>
            </a:solidFill>
          </p:grpSpPr>
          <p:sp>
            <p:nvSpPr>
              <p:cNvPr id="81" name="Freeform 218"/>
              <p:cNvSpPr/>
              <p:nvPr/>
            </p:nvSpPr>
            <p:spPr bwMode="auto">
              <a:xfrm>
                <a:off x="4908550" y="6627813"/>
                <a:ext cx="80963" cy="84138"/>
              </a:xfrm>
              <a:custGeom>
                <a:avLst/>
                <a:gdLst>
                  <a:gd name="T0" fmla="*/ 13 w 105"/>
                  <a:gd name="T1" fmla="*/ 20 h 108"/>
                  <a:gd name="T2" fmla="*/ 27 w 105"/>
                  <a:gd name="T3" fmla="*/ 9 h 108"/>
                  <a:gd name="T4" fmla="*/ 65 w 105"/>
                  <a:gd name="T5" fmla="*/ 13 h 108"/>
                  <a:gd name="T6" fmla="*/ 105 w 105"/>
                  <a:gd name="T7" fmla="*/ 64 h 108"/>
                  <a:gd name="T8" fmla="*/ 49 w 105"/>
                  <a:gd name="T9" fmla="*/ 108 h 108"/>
                  <a:gd name="T10" fmla="*/ 9 w 105"/>
                  <a:gd name="T11" fmla="*/ 57 h 108"/>
                  <a:gd name="T12" fmla="*/ 13 w 105"/>
                  <a:gd name="T13" fmla="*/ 2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5" h="108">
                    <a:moveTo>
                      <a:pt x="13" y="20"/>
                    </a:moveTo>
                    <a:cubicBezTo>
                      <a:pt x="27" y="9"/>
                      <a:pt x="27" y="9"/>
                      <a:pt x="27" y="9"/>
                    </a:cubicBezTo>
                    <a:cubicBezTo>
                      <a:pt x="39" y="0"/>
                      <a:pt x="56" y="2"/>
                      <a:pt x="65" y="13"/>
                    </a:cubicBezTo>
                    <a:cubicBezTo>
                      <a:pt x="105" y="64"/>
                      <a:pt x="105" y="64"/>
                      <a:pt x="105" y="64"/>
                    </a:cubicBezTo>
                    <a:cubicBezTo>
                      <a:pt x="49" y="108"/>
                      <a:pt x="49" y="108"/>
                      <a:pt x="49" y="108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0" y="46"/>
                      <a:pt x="2" y="29"/>
                      <a:pt x="13" y="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2" name="Freeform 219"/>
              <p:cNvSpPr>
                <a:spLocks noEditPoints="1"/>
              </p:cNvSpPr>
              <p:nvPr/>
            </p:nvSpPr>
            <p:spPr bwMode="auto">
              <a:xfrm>
                <a:off x="4608513" y="6291263"/>
                <a:ext cx="403225" cy="401638"/>
              </a:xfrm>
              <a:custGeom>
                <a:avLst/>
                <a:gdLst>
                  <a:gd name="T0" fmla="*/ 445 w 524"/>
                  <a:gd name="T1" fmla="*/ 119 h 523"/>
                  <a:gd name="T2" fmla="*/ 119 w 524"/>
                  <a:gd name="T3" fmla="*/ 79 h 523"/>
                  <a:gd name="T4" fmla="*/ 79 w 524"/>
                  <a:gd name="T5" fmla="*/ 404 h 523"/>
                  <a:gd name="T6" fmla="*/ 405 w 524"/>
                  <a:gd name="T7" fmla="*/ 444 h 523"/>
                  <a:gd name="T8" fmla="*/ 445 w 524"/>
                  <a:gd name="T9" fmla="*/ 119 h 523"/>
                  <a:gd name="T10" fmla="*/ 373 w 524"/>
                  <a:gd name="T11" fmla="*/ 404 h 523"/>
                  <a:gd name="T12" fmla="*/ 119 w 524"/>
                  <a:gd name="T13" fmla="*/ 373 h 523"/>
                  <a:gd name="T14" fmla="*/ 151 w 524"/>
                  <a:gd name="T15" fmla="*/ 119 h 523"/>
                  <a:gd name="T16" fmla="*/ 404 w 524"/>
                  <a:gd name="T17" fmla="*/ 150 h 523"/>
                  <a:gd name="T18" fmla="*/ 373 w 524"/>
                  <a:gd name="T19" fmla="*/ 404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24" h="523">
                    <a:moveTo>
                      <a:pt x="445" y="119"/>
                    </a:moveTo>
                    <a:cubicBezTo>
                      <a:pt x="366" y="18"/>
                      <a:pt x="220" y="0"/>
                      <a:pt x="119" y="79"/>
                    </a:cubicBezTo>
                    <a:cubicBezTo>
                      <a:pt x="18" y="157"/>
                      <a:pt x="0" y="303"/>
                      <a:pt x="79" y="404"/>
                    </a:cubicBezTo>
                    <a:cubicBezTo>
                      <a:pt x="158" y="505"/>
                      <a:pt x="304" y="523"/>
                      <a:pt x="405" y="444"/>
                    </a:cubicBezTo>
                    <a:cubicBezTo>
                      <a:pt x="506" y="366"/>
                      <a:pt x="524" y="220"/>
                      <a:pt x="445" y="119"/>
                    </a:cubicBezTo>
                    <a:close/>
                    <a:moveTo>
                      <a:pt x="373" y="404"/>
                    </a:moveTo>
                    <a:cubicBezTo>
                      <a:pt x="294" y="465"/>
                      <a:pt x="181" y="451"/>
                      <a:pt x="119" y="373"/>
                    </a:cubicBezTo>
                    <a:cubicBezTo>
                      <a:pt x="58" y="294"/>
                      <a:pt x="72" y="180"/>
                      <a:pt x="151" y="119"/>
                    </a:cubicBezTo>
                    <a:cubicBezTo>
                      <a:pt x="229" y="58"/>
                      <a:pt x="343" y="72"/>
                      <a:pt x="404" y="150"/>
                    </a:cubicBezTo>
                    <a:cubicBezTo>
                      <a:pt x="466" y="229"/>
                      <a:pt x="452" y="343"/>
                      <a:pt x="373" y="40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3" name="Freeform 220"/>
              <p:cNvSpPr/>
              <p:nvPr/>
            </p:nvSpPr>
            <p:spPr bwMode="auto">
              <a:xfrm>
                <a:off x="4957763" y="6691313"/>
                <a:ext cx="71438" cy="71438"/>
              </a:xfrm>
              <a:custGeom>
                <a:avLst/>
                <a:gdLst>
                  <a:gd name="T0" fmla="*/ 78 w 92"/>
                  <a:gd name="T1" fmla="*/ 72 h 92"/>
                  <a:gd name="T2" fmla="*/ 64 w 92"/>
                  <a:gd name="T3" fmla="*/ 83 h 92"/>
                  <a:gd name="T4" fmla="*/ 27 w 92"/>
                  <a:gd name="T5" fmla="*/ 78 h 92"/>
                  <a:gd name="T6" fmla="*/ 0 w 92"/>
                  <a:gd name="T7" fmla="*/ 44 h 92"/>
                  <a:gd name="T8" fmla="*/ 56 w 92"/>
                  <a:gd name="T9" fmla="*/ 0 h 92"/>
                  <a:gd name="T10" fmla="*/ 83 w 92"/>
                  <a:gd name="T11" fmla="*/ 34 h 92"/>
                  <a:gd name="T12" fmla="*/ 78 w 92"/>
                  <a:gd name="T13" fmla="*/ 7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" h="92">
                    <a:moveTo>
                      <a:pt x="78" y="72"/>
                    </a:moveTo>
                    <a:cubicBezTo>
                      <a:pt x="64" y="83"/>
                      <a:pt x="64" y="83"/>
                      <a:pt x="64" y="83"/>
                    </a:cubicBezTo>
                    <a:cubicBezTo>
                      <a:pt x="53" y="92"/>
                      <a:pt x="36" y="90"/>
                      <a:pt x="27" y="78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83" y="34"/>
                      <a:pt x="83" y="34"/>
                      <a:pt x="83" y="34"/>
                    </a:cubicBezTo>
                    <a:cubicBezTo>
                      <a:pt x="92" y="46"/>
                      <a:pt x="90" y="63"/>
                      <a:pt x="78" y="7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3064418" y="1199880"/>
            <a:ext cx="592545" cy="592545"/>
            <a:chOff x="3064418" y="1199880"/>
            <a:chExt cx="592545" cy="592545"/>
          </a:xfrm>
        </p:grpSpPr>
        <p:sp>
          <p:nvSpPr>
            <p:cNvPr id="64" name="椭圆 63"/>
            <p:cNvSpPr/>
            <p:nvPr/>
          </p:nvSpPr>
          <p:spPr>
            <a:xfrm>
              <a:off x="3064418" y="1199880"/>
              <a:ext cx="592545" cy="592545"/>
            </a:xfrm>
            <a:prstGeom prst="ellipse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84" name="Group 268"/>
            <p:cNvGrpSpPr/>
            <p:nvPr/>
          </p:nvGrpSpPr>
          <p:grpSpPr>
            <a:xfrm>
              <a:off x="3232449" y="1296633"/>
              <a:ext cx="256482" cy="407198"/>
              <a:chOff x="3824288" y="5486400"/>
              <a:chExt cx="307975" cy="488950"/>
            </a:xfrm>
            <a:solidFill>
              <a:schemeClr val="accent1"/>
            </a:solidFill>
          </p:grpSpPr>
          <p:sp>
            <p:nvSpPr>
              <p:cNvPr id="85" name="Freeform 248"/>
              <p:cNvSpPr>
                <a:spLocks noEditPoints="1"/>
              </p:cNvSpPr>
              <p:nvPr/>
            </p:nvSpPr>
            <p:spPr bwMode="auto">
              <a:xfrm>
                <a:off x="3824288" y="5486400"/>
                <a:ext cx="307975" cy="338138"/>
              </a:xfrm>
              <a:custGeom>
                <a:avLst/>
                <a:gdLst>
                  <a:gd name="T0" fmla="*/ 227 w 401"/>
                  <a:gd name="T1" fmla="*/ 250 h 440"/>
                  <a:gd name="T2" fmla="*/ 215 w 401"/>
                  <a:gd name="T3" fmla="*/ 251 h 440"/>
                  <a:gd name="T4" fmla="*/ 224 w 401"/>
                  <a:gd name="T5" fmla="*/ 283 h 440"/>
                  <a:gd name="T6" fmla="*/ 200 w 401"/>
                  <a:gd name="T7" fmla="*/ 329 h 440"/>
                  <a:gd name="T8" fmla="*/ 175 w 401"/>
                  <a:gd name="T9" fmla="*/ 283 h 440"/>
                  <a:gd name="T10" fmla="*/ 187 w 401"/>
                  <a:gd name="T11" fmla="*/ 251 h 440"/>
                  <a:gd name="T12" fmla="*/ 181 w 401"/>
                  <a:gd name="T13" fmla="*/ 250 h 440"/>
                  <a:gd name="T14" fmla="*/ 148 w 401"/>
                  <a:gd name="T15" fmla="*/ 283 h 440"/>
                  <a:gd name="T16" fmla="*/ 148 w 401"/>
                  <a:gd name="T17" fmla="*/ 440 h 440"/>
                  <a:gd name="T18" fmla="*/ 254 w 401"/>
                  <a:gd name="T19" fmla="*/ 440 h 440"/>
                  <a:gd name="T20" fmla="*/ 254 w 401"/>
                  <a:gd name="T21" fmla="*/ 280 h 440"/>
                  <a:gd name="T22" fmla="*/ 227 w 401"/>
                  <a:gd name="T23" fmla="*/ 250 h 440"/>
                  <a:gd name="T24" fmla="*/ 401 w 401"/>
                  <a:gd name="T25" fmla="*/ 201 h 440"/>
                  <a:gd name="T26" fmla="*/ 200 w 401"/>
                  <a:gd name="T27" fmla="*/ 0 h 440"/>
                  <a:gd name="T28" fmla="*/ 0 w 401"/>
                  <a:gd name="T29" fmla="*/ 201 h 440"/>
                  <a:gd name="T30" fmla="*/ 0 w 401"/>
                  <a:gd name="T31" fmla="*/ 211 h 440"/>
                  <a:gd name="T32" fmla="*/ 0 w 401"/>
                  <a:gd name="T33" fmla="*/ 220 h 440"/>
                  <a:gd name="T34" fmla="*/ 84 w 401"/>
                  <a:gd name="T35" fmla="*/ 375 h 440"/>
                  <a:gd name="T36" fmla="*/ 113 w 401"/>
                  <a:gd name="T37" fmla="*/ 440 h 440"/>
                  <a:gd name="T38" fmla="*/ 113 w 401"/>
                  <a:gd name="T39" fmla="*/ 440 h 440"/>
                  <a:gd name="T40" fmla="*/ 131 w 401"/>
                  <a:gd name="T41" fmla="*/ 440 h 440"/>
                  <a:gd name="T42" fmla="*/ 131 w 401"/>
                  <a:gd name="T43" fmla="*/ 283 h 440"/>
                  <a:gd name="T44" fmla="*/ 181 w 401"/>
                  <a:gd name="T45" fmla="*/ 234 h 440"/>
                  <a:gd name="T46" fmla="*/ 202 w 401"/>
                  <a:gd name="T47" fmla="*/ 239 h 440"/>
                  <a:gd name="T48" fmla="*/ 227 w 401"/>
                  <a:gd name="T49" fmla="*/ 233 h 440"/>
                  <a:gd name="T50" fmla="*/ 271 w 401"/>
                  <a:gd name="T51" fmla="*/ 280 h 440"/>
                  <a:gd name="T52" fmla="*/ 271 w 401"/>
                  <a:gd name="T53" fmla="*/ 440 h 440"/>
                  <a:gd name="T54" fmla="*/ 288 w 401"/>
                  <a:gd name="T55" fmla="*/ 440 h 440"/>
                  <a:gd name="T56" fmla="*/ 288 w 401"/>
                  <a:gd name="T57" fmla="*/ 440 h 440"/>
                  <a:gd name="T58" fmla="*/ 317 w 401"/>
                  <a:gd name="T59" fmla="*/ 375 h 440"/>
                  <a:gd name="T60" fmla="*/ 401 w 401"/>
                  <a:gd name="T61" fmla="*/ 220 h 440"/>
                  <a:gd name="T62" fmla="*/ 401 w 401"/>
                  <a:gd name="T63" fmla="*/ 211 h 440"/>
                  <a:gd name="T64" fmla="*/ 401 w 401"/>
                  <a:gd name="T65" fmla="*/ 201 h 440"/>
                  <a:gd name="T66" fmla="*/ 208 w 401"/>
                  <a:gd name="T67" fmla="*/ 283 h 440"/>
                  <a:gd name="T68" fmla="*/ 201 w 401"/>
                  <a:gd name="T69" fmla="*/ 260 h 440"/>
                  <a:gd name="T70" fmla="*/ 192 w 401"/>
                  <a:gd name="T71" fmla="*/ 283 h 440"/>
                  <a:gd name="T72" fmla="*/ 200 w 401"/>
                  <a:gd name="T73" fmla="*/ 313 h 440"/>
                  <a:gd name="T74" fmla="*/ 208 w 401"/>
                  <a:gd name="T75" fmla="*/ 283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01" h="440">
                    <a:moveTo>
                      <a:pt x="227" y="250"/>
                    </a:moveTo>
                    <a:cubicBezTo>
                      <a:pt x="223" y="250"/>
                      <a:pt x="219" y="250"/>
                      <a:pt x="215" y="251"/>
                    </a:cubicBezTo>
                    <a:cubicBezTo>
                      <a:pt x="221" y="260"/>
                      <a:pt x="224" y="270"/>
                      <a:pt x="224" y="283"/>
                    </a:cubicBezTo>
                    <a:cubicBezTo>
                      <a:pt x="224" y="317"/>
                      <a:pt x="211" y="329"/>
                      <a:pt x="200" y="329"/>
                    </a:cubicBezTo>
                    <a:cubicBezTo>
                      <a:pt x="188" y="329"/>
                      <a:pt x="175" y="315"/>
                      <a:pt x="175" y="283"/>
                    </a:cubicBezTo>
                    <a:cubicBezTo>
                      <a:pt x="175" y="270"/>
                      <a:pt x="180" y="259"/>
                      <a:pt x="187" y="251"/>
                    </a:cubicBezTo>
                    <a:cubicBezTo>
                      <a:pt x="185" y="250"/>
                      <a:pt x="183" y="250"/>
                      <a:pt x="181" y="250"/>
                    </a:cubicBezTo>
                    <a:cubicBezTo>
                      <a:pt x="165" y="250"/>
                      <a:pt x="148" y="262"/>
                      <a:pt x="148" y="283"/>
                    </a:cubicBezTo>
                    <a:cubicBezTo>
                      <a:pt x="148" y="440"/>
                      <a:pt x="148" y="440"/>
                      <a:pt x="148" y="440"/>
                    </a:cubicBezTo>
                    <a:cubicBezTo>
                      <a:pt x="254" y="440"/>
                      <a:pt x="254" y="440"/>
                      <a:pt x="254" y="440"/>
                    </a:cubicBezTo>
                    <a:cubicBezTo>
                      <a:pt x="254" y="280"/>
                      <a:pt x="254" y="280"/>
                      <a:pt x="254" y="280"/>
                    </a:cubicBezTo>
                    <a:cubicBezTo>
                      <a:pt x="254" y="252"/>
                      <a:pt x="233" y="250"/>
                      <a:pt x="227" y="250"/>
                    </a:cubicBezTo>
                    <a:close/>
                    <a:moveTo>
                      <a:pt x="401" y="201"/>
                    </a:moveTo>
                    <a:cubicBezTo>
                      <a:pt x="401" y="90"/>
                      <a:pt x="311" y="0"/>
                      <a:pt x="200" y="0"/>
                    </a:cubicBezTo>
                    <a:cubicBezTo>
                      <a:pt x="89" y="0"/>
                      <a:pt x="0" y="90"/>
                      <a:pt x="0" y="201"/>
                    </a:cubicBezTo>
                    <a:cubicBezTo>
                      <a:pt x="0" y="204"/>
                      <a:pt x="0" y="208"/>
                      <a:pt x="0" y="211"/>
                    </a:cubicBezTo>
                    <a:cubicBezTo>
                      <a:pt x="0" y="214"/>
                      <a:pt x="0" y="217"/>
                      <a:pt x="0" y="220"/>
                    </a:cubicBezTo>
                    <a:cubicBezTo>
                      <a:pt x="0" y="300"/>
                      <a:pt x="84" y="375"/>
                      <a:pt x="84" y="375"/>
                    </a:cubicBezTo>
                    <a:cubicBezTo>
                      <a:pt x="100" y="390"/>
                      <a:pt x="113" y="419"/>
                      <a:pt x="113" y="440"/>
                    </a:cubicBezTo>
                    <a:cubicBezTo>
                      <a:pt x="113" y="440"/>
                      <a:pt x="113" y="440"/>
                      <a:pt x="113" y="440"/>
                    </a:cubicBezTo>
                    <a:cubicBezTo>
                      <a:pt x="131" y="440"/>
                      <a:pt x="131" y="440"/>
                      <a:pt x="131" y="440"/>
                    </a:cubicBezTo>
                    <a:cubicBezTo>
                      <a:pt x="131" y="283"/>
                      <a:pt x="131" y="283"/>
                      <a:pt x="131" y="283"/>
                    </a:cubicBezTo>
                    <a:cubicBezTo>
                      <a:pt x="131" y="252"/>
                      <a:pt x="156" y="234"/>
                      <a:pt x="181" y="234"/>
                    </a:cubicBezTo>
                    <a:cubicBezTo>
                      <a:pt x="189" y="234"/>
                      <a:pt x="196" y="236"/>
                      <a:pt x="202" y="239"/>
                    </a:cubicBezTo>
                    <a:cubicBezTo>
                      <a:pt x="210" y="235"/>
                      <a:pt x="218" y="233"/>
                      <a:pt x="227" y="233"/>
                    </a:cubicBezTo>
                    <a:cubicBezTo>
                      <a:pt x="249" y="233"/>
                      <a:pt x="271" y="248"/>
                      <a:pt x="271" y="280"/>
                    </a:cubicBezTo>
                    <a:cubicBezTo>
                      <a:pt x="271" y="440"/>
                      <a:pt x="271" y="440"/>
                      <a:pt x="271" y="440"/>
                    </a:cubicBezTo>
                    <a:cubicBezTo>
                      <a:pt x="288" y="440"/>
                      <a:pt x="288" y="440"/>
                      <a:pt x="288" y="440"/>
                    </a:cubicBezTo>
                    <a:cubicBezTo>
                      <a:pt x="288" y="440"/>
                      <a:pt x="288" y="440"/>
                      <a:pt x="288" y="440"/>
                    </a:cubicBezTo>
                    <a:cubicBezTo>
                      <a:pt x="288" y="419"/>
                      <a:pt x="301" y="390"/>
                      <a:pt x="317" y="375"/>
                    </a:cubicBezTo>
                    <a:cubicBezTo>
                      <a:pt x="317" y="375"/>
                      <a:pt x="401" y="300"/>
                      <a:pt x="401" y="220"/>
                    </a:cubicBezTo>
                    <a:cubicBezTo>
                      <a:pt x="401" y="217"/>
                      <a:pt x="401" y="214"/>
                      <a:pt x="401" y="211"/>
                    </a:cubicBezTo>
                    <a:cubicBezTo>
                      <a:pt x="401" y="208"/>
                      <a:pt x="401" y="204"/>
                      <a:pt x="401" y="201"/>
                    </a:cubicBezTo>
                    <a:close/>
                    <a:moveTo>
                      <a:pt x="208" y="283"/>
                    </a:moveTo>
                    <a:cubicBezTo>
                      <a:pt x="208" y="272"/>
                      <a:pt x="205" y="265"/>
                      <a:pt x="201" y="260"/>
                    </a:cubicBezTo>
                    <a:cubicBezTo>
                      <a:pt x="195" y="265"/>
                      <a:pt x="192" y="273"/>
                      <a:pt x="192" y="283"/>
                    </a:cubicBezTo>
                    <a:cubicBezTo>
                      <a:pt x="192" y="304"/>
                      <a:pt x="198" y="312"/>
                      <a:pt x="200" y="313"/>
                    </a:cubicBezTo>
                    <a:cubicBezTo>
                      <a:pt x="201" y="312"/>
                      <a:pt x="208" y="306"/>
                      <a:pt x="208" y="28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6" name="Freeform 249"/>
              <p:cNvSpPr/>
              <p:nvPr/>
            </p:nvSpPr>
            <p:spPr bwMode="auto">
              <a:xfrm>
                <a:off x="3917950" y="5843588"/>
                <a:ext cx="119063" cy="25400"/>
              </a:xfrm>
              <a:custGeom>
                <a:avLst/>
                <a:gdLst>
                  <a:gd name="T0" fmla="*/ 145 w 154"/>
                  <a:gd name="T1" fmla="*/ 33 h 33"/>
                  <a:gd name="T2" fmla="*/ 154 w 154"/>
                  <a:gd name="T3" fmla="*/ 23 h 33"/>
                  <a:gd name="T4" fmla="*/ 154 w 154"/>
                  <a:gd name="T5" fmla="*/ 10 h 33"/>
                  <a:gd name="T6" fmla="*/ 145 w 154"/>
                  <a:gd name="T7" fmla="*/ 0 h 33"/>
                  <a:gd name="T8" fmla="*/ 9 w 154"/>
                  <a:gd name="T9" fmla="*/ 0 h 33"/>
                  <a:gd name="T10" fmla="*/ 0 w 154"/>
                  <a:gd name="T11" fmla="*/ 10 h 33"/>
                  <a:gd name="T12" fmla="*/ 0 w 154"/>
                  <a:gd name="T13" fmla="*/ 23 h 33"/>
                  <a:gd name="T14" fmla="*/ 9 w 154"/>
                  <a:gd name="T15" fmla="*/ 33 h 33"/>
                  <a:gd name="T16" fmla="*/ 145 w 154"/>
                  <a:gd name="T1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" h="33">
                    <a:moveTo>
                      <a:pt x="145" y="33"/>
                    </a:moveTo>
                    <a:cubicBezTo>
                      <a:pt x="150" y="33"/>
                      <a:pt x="154" y="28"/>
                      <a:pt x="154" y="23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4" y="4"/>
                      <a:pt x="150" y="0"/>
                      <a:pt x="145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8"/>
                      <a:pt x="4" y="33"/>
                      <a:pt x="9" y="33"/>
                    </a:cubicBezTo>
                    <a:lnTo>
                      <a:pt x="145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7" name="Freeform 250"/>
              <p:cNvSpPr/>
              <p:nvPr/>
            </p:nvSpPr>
            <p:spPr bwMode="auto">
              <a:xfrm>
                <a:off x="3917950" y="5880100"/>
                <a:ext cx="119063" cy="25400"/>
              </a:xfrm>
              <a:custGeom>
                <a:avLst/>
                <a:gdLst>
                  <a:gd name="T0" fmla="*/ 145 w 154"/>
                  <a:gd name="T1" fmla="*/ 33 h 33"/>
                  <a:gd name="T2" fmla="*/ 154 w 154"/>
                  <a:gd name="T3" fmla="*/ 23 h 33"/>
                  <a:gd name="T4" fmla="*/ 154 w 154"/>
                  <a:gd name="T5" fmla="*/ 10 h 33"/>
                  <a:gd name="T6" fmla="*/ 145 w 154"/>
                  <a:gd name="T7" fmla="*/ 0 h 33"/>
                  <a:gd name="T8" fmla="*/ 9 w 154"/>
                  <a:gd name="T9" fmla="*/ 0 h 33"/>
                  <a:gd name="T10" fmla="*/ 0 w 154"/>
                  <a:gd name="T11" fmla="*/ 10 h 33"/>
                  <a:gd name="T12" fmla="*/ 0 w 154"/>
                  <a:gd name="T13" fmla="*/ 23 h 33"/>
                  <a:gd name="T14" fmla="*/ 9 w 154"/>
                  <a:gd name="T15" fmla="*/ 33 h 33"/>
                  <a:gd name="T16" fmla="*/ 145 w 154"/>
                  <a:gd name="T1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" h="33">
                    <a:moveTo>
                      <a:pt x="145" y="33"/>
                    </a:moveTo>
                    <a:cubicBezTo>
                      <a:pt x="150" y="33"/>
                      <a:pt x="154" y="29"/>
                      <a:pt x="154" y="23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4" y="5"/>
                      <a:pt x="150" y="0"/>
                      <a:pt x="145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5"/>
                      <a:pt x="0" y="1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9"/>
                      <a:pt x="4" y="33"/>
                      <a:pt x="9" y="33"/>
                    </a:cubicBezTo>
                    <a:lnTo>
                      <a:pt x="145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8" name="Freeform 251"/>
              <p:cNvSpPr/>
              <p:nvPr/>
            </p:nvSpPr>
            <p:spPr bwMode="auto">
              <a:xfrm>
                <a:off x="3917950" y="5916613"/>
                <a:ext cx="119063" cy="25400"/>
              </a:xfrm>
              <a:custGeom>
                <a:avLst/>
                <a:gdLst>
                  <a:gd name="T0" fmla="*/ 145 w 154"/>
                  <a:gd name="T1" fmla="*/ 33 h 33"/>
                  <a:gd name="T2" fmla="*/ 154 w 154"/>
                  <a:gd name="T3" fmla="*/ 23 h 33"/>
                  <a:gd name="T4" fmla="*/ 154 w 154"/>
                  <a:gd name="T5" fmla="*/ 10 h 33"/>
                  <a:gd name="T6" fmla="*/ 145 w 154"/>
                  <a:gd name="T7" fmla="*/ 0 h 33"/>
                  <a:gd name="T8" fmla="*/ 9 w 154"/>
                  <a:gd name="T9" fmla="*/ 0 h 33"/>
                  <a:gd name="T10" fmla="*/ 0 w 154"/>
                  <a:gd name="T11" fmla="*/ 10 h 33"/>
                  <a:gd name="T12" fmla="*/ 0 w 154"/>
                  <a:gd name="T13" fmla="*/ 23 h 33"/>
                  <a:gd name="T14" fmla="*/ 9 w 154"/>
                  <a:gd name="T15" fmla="*/ 33 h 33"/>
                  <a:gd name="T16" fmla="*/ 145 w 154"/>
                  <a:gd name="T1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" h="33">
                    <a:moveTo>
                      <a:pt x="145" y="33"/>
                    </a:moveTo>
                    <a:cubicBezTo>
                      <a:pt x="150" y="33"/>
                      <a:pt x="154" y="28"/>
                      <a:pt x="154" y="23"/>
                    </a:cubicBezTo>
                    <a:cubicBezTo>
                      <a:pt x="154" y="10"/>
                      <a:pt x="154" y="10"/>
                      <a:pt x="154" y="10"/>
                    </a:cubicBezTo>
                    <a:cubicBezTo>
                      <a:pt x="154" y="4"/>
                      <a:pt x="150" y="0"/>
                      <a:pt x="145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8"/>
                      <a:pt x="4" y="33"/>
                      <a:pt x="9" y="33"/>
                    </a:cubicBezTo>
                    <a:lnTo>
                      <a:pt x="145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9" name="Freeform 252"/>
              <p:cNvSpPr/>
              <p:nvPr/>
            </p:nvSpPr>
            <p:spPr bwMode="auto">
              <a:xfrm>
                <a:off x="3943350" y="5953125"/>
                <a:ext cx="68263" cy="22225"/>
              </a:xfrm>
              <a:custGeom>
                <a:avLst/>
                <a:gdLst>
                  <a:gd name="T0" fmla="*/ 0 w 90"/>
                  <a:gd name="T1" fmla="*/ 0 h 29"/>
                  <a:gd name="T2" fmla="*/ 45 w 90"/>
                  <a:gd name="T3" fmla="*/ 29 h 29"/>
                  <a:gd name="T4" fmla="*/ 90 w 90"/>
                  <a:gd name="T5" fmla="*/ 0 h 29"/>
                  <a:gd name="T6" fmla="*/ 0 w 90"/>
                  <a:gd name="T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29">
                    <a:moveTo>
                      <a:pt x="0" y="0"/>
                    </a:moveTo>
                    <a:cubicBezTo>
                      <a:pt x="9" y="17"/>
                      <a:pt x="26" y="29"/>
                      <a:pt x="45" y="29"/>
                    </a:cubicBezTo>
                    <a:cubicBezTo>
                      <a:pt x="65" y="29"/>
                      <a:pt x="82" y="17"/>
                      <a:pt x="9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914400">
                  <a:defRPr/>
                </a:pPr>
                <a:endParaRPr lang="en-AU" sz="1800" kern="0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51" name="矩形 50"/>
          <p:cNvSpPr/>
          <p:nvPr/>
        </p:nvSpPr>
        <p:spPr>
          <a:xfrm>
            <a:off x="934511" y="541316"/>
            <a:ext cx="318822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50" dirty="0">
                <a:solidFill>
                  <a:srgbClr val="5F6266"/>
                </a:solidFill>
                <a:cs typeface="+mn-ea"/>
                <a:sym typeface="+mn-lt"/>
              </a:rPr>
              <a:t>Please click here to add the required titles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24303" y="1825776"/>
            <a:ext cx="22542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Yunan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Province </a:t>
            </a:r>
          </a:p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2 villages with barriers extended</a:t>
            </a:r>
          </a:p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No P2P inter-city express </a:t>
            </a:r>
          </a:p>
          <a:p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522931" y="1802222"/>
            <a:ext cx="22542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Baseline – Midline – </a:t>
            </a:r>
            <a:r>
              <a:rPr lang="en-US" altLang="zh-CN" sz="1200" dirty="0" err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Endline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Random farmers with subsidy</a:t>
            </a:r>
          </a:p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Age &amp; Residence controlled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2261329" y="3354383"/>
            <a:ext cx="22542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T0: V1, V2 no express</a:t>
            </a:r>
          </a:p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T1: V1 has express, V2 no</a:t>
            </a:r>
          </a:p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T2: V1, V2 both have </a:t>
            </a:r>
          </a:p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Tea and Rice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7189492" y="3407192"/>
            <a:ext cx="225425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Attrition, Spillover</a:t>
            </a:r>
            <a:endParaRPr lang="zh-CN" altLang="en-US" sz="1200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" presetClass="entr" presetSubtype="2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2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500"/>
                            </p:stCondLst>
                            <p:childTnLst>
                              <p:par>
                                <p:cTn id="8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  <p:bldP spid="59" grpId="0"/>
      <p:bldP spid="62" grpId="0"/>
      <p:bldP spid="66" grpId="0"/>
      <p:bldP spid="69" grpId="0"/>
      <p:bldP spid="52" grpId="0"/>
      <p:bldP spid="58" grpId="0"/>
      <p:bldP spid="90" grpId="0"/>
      <p:bldP spid="9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1565350" y="1634775"/>
            <a:ext cx="1676757" cy="1676757"/>
          </a:xfrm>
          <a:prstGeom prst="ellips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760426" y="1819397"/>
            <a:ext cx="1307513" cy="1307513"/>
            <a:chOff x="1760426" y="1819397"/>
            <a:chExt cx="1307513" cy="1307513"/>
          </a:xfrm>
        </p:grpSpPr>
        <p:sp>
          <p:nvSpPr>
            <p:cNvPr id="24" name="椭圆 23"/>
            <p:cNvSpPr/>
            <p:nvPr/>
          </p:nvSpPr>
          <p:spPr>
            <a:xfrm>
              <a:off x="1760426" y="1819397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文本框 5"/>
            <p:cNvSpPr txBox="1">
              <a:spLocks noChangeArrowheads="1"/>
            </p:cNvSpPr>
            <p:nvPr/>
          </p:nvSpPr>
          <p:spPr bwMode="auto">
            <a:xfrm>
              <a:off x="1962987" y="2057655"/>
              <a:ext cx="870751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8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04</a:t>
              </a:r>
              <a:endParaRPr lang="zh-CN" altLang="en-US" sz="4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6" name="文本框 5"/>
          <p:cNvSpPr txBox="1">
            <a:spLocks noChangeArrowheads="1"/>
          </p:cNvSpPr>
          <p:nvPr/>
        </p:nvSpPr>
        <p:spPr bwMode="auto">
          <a:xfrm>
            <a:off x="4998902" y="1885722"/>
            <a:ext cx="157812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dirty="0">
                <a:solidFill>
                  <a:schemeClr val="accent1"/>
                </a:solidFill>
                <a:cs typeface="+mn-ea"/>
                <a:sym typeface="+mn-lt"/>
              </a:rPr>
              <a:t>Econometrics</a:t>
            </a:r>
            <a:endParaRPr lang="zh-CN" altLang="en-US" sz="20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735133" y="2239591"/>
            <a:ext cx="3408112" cy="375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accent1"/>
                </a:solidFill>
                <a:cs typeface="+mn-ea"/>
                <a:sym typeface="+mn-lt"/>
              </a:rPr>
              <a:t>Difference-in-difference with fixed effects</a:t>
            </a:r>
            <a:endParaRPr lang="zh-CN" altLang="en-US" sz="20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3803103" y="2609675"/>
            <a:ext cx="34190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803103" y="1929971"/>
            <a:ext cx="1111558" cy="305617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cs typeface="+mn-ea"/>
                <a:sym typeface="+mn-lt"/>
              </a:rPr>
              <a:t>PART   FOUR</a:t>
            </a:r>
            <a:endParaRPr lang="zh-CN" altLang="en-US" sz="1100" dirty="0">
              <a:cs typeface="+mn-ea"/>
              <a:sym typeface="+mn-l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2846506" y="1645703"/>
            <a:ext cx="390517" cy="390517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490685" y="1962503"/>
            <a:ext cx="286781" cy="286781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347294" y="3348380"/>
            <a:ext cx="160345" cy="160345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760426" y="3009307"/>
            <a:ext cx="220530" cy="220530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3089904" y="2680354"/>
            <a:ext cx="228296" cy="228296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913397" y="3300603"/>
            <a:ext cx="154542" cy="154542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325913" y="2680354"/>
            <a:ext cx="99708" cy="99708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3252661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6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750"/>
                            </p:stCondLst>
                            <p:childTnLst>
                              <p:par>
                                <p:cTn id="1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3500"/>
                            </p:stCondLst>
                            <p:childTnLst>
                              <p:par>
                                <p:cTn id="14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4250"/>
                            </p:stCondLst>
                            <p:childTnLst>
                              <p:par>
                                <p:cTn id="14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0"/>
                            </p:stCondLst>
                            <p:childTnLst>
                              <p:par>
                                <p:cTn id="15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6" grpId="0"/>
      <p:bldP spid="20" grpId="0"/>
      <p:bldP spid="7" grpId="0" animBg="1"/>
      <p:bldP spid="25" grpId="0" animBg="1"/>
      <p:bldP spid="26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"/>
          <p:cNvSpPr txBox="1">
            <a:spLocks noChangeArrowheads="1"/>
          </p:cNvSpPr>
          <p:nvPr/>
        </p:nvSpPr>
        <p:spPr bwMode="auto">
          <a:xfrm>
            <a:off x="934511" y="183664"/>
            <a:ext cx="204254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Research Questions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1032788" y="522218"/>
            <a:ext cx="31012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5"/>
          <p:cNvSpPr txBox="1">
            <a:spLocks noChangeArrowheads="1"/>
          </p:cNvSpPr>
          <p:nvPr/>
        </p:nvSpPr>
        <p:spPr bwMode="auto">
          <a:xfrm>
            <a:off x="420024" y="278417"/>
            <a:ext cx="3545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04</a:t>
            </a:r>
            <a:endParaRPr lang="zh-CN" altLang="en-US" sz="12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426443" y="1340275"/>
            <a:ext cx="514780" cy="514780"/>
            <a:chOff x="6357074" y="1008628"/>
            <a:chExt cx="1676757" cy="1676757"/>
          </a:xfrm>
        </p:grpSpPr>
        <p:sp>
          <p:nvSpPr>
            <p:cNvPr id="38" name="椭圆 37"/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prstClr val="white"/>
                  </a:solidFill>
                  <a:cs typeface="+mn-ea"/>
                  <a:sym typeface="+mn-lt"/>
                </a:rPr>
                <a:t>1</a:t>
              </a:r>
              <a:endParaRPr lang="zh-CN" altLang="en-US" sz="105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1" name="矩形 40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951867" y="1396956"/>
            <a:ext cx="3319374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2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How beneficial to farmers?</a:t>
            </a:r>
          </a:p>
        </p:txBody>
      </p:sp>
      <p:cxnSp>
        <p:nvCxnSpPr>
          <p:cNvPr id="42" name="直接连接符 41"/>
          <p:cNvCxnSpPr/>
          <p:nvPr/>
        </p:nvCxnSpPr>
        <p:spPr>
          <a:xfrm>
            <a:off x="1051253" y="1673955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934511" y="541316"/>
            <a:ext cx="318822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50" dirty="0">
                <a:solidFill>
                  <a:srgbClr val="5F6266"/>
                </a:solidFill>
                <a:cs typeface="+mn-ea"/>
                <a:sym typeface="+mn-lt"/>
              </a:rPr>
              <a:t>Please click here to add the required titles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25" name="矩形 60">
            <a:extLst>
              <a:ext uri="{FF2B5EF4-FFF2-40B4-BE49-F238E27FC236}">
                <a16:creationId xmlns:a16="http://schemas.microsoft.com/office/drawing/2014/main" id="{C6EB441C-0BB7-4B91-A7D4-3B928630EB1A}"/>
              </a:ext>
            </a:extLst>
          </p:cNvPr>
          <p:cNvSpPr/>
          <p:nvPr/>
        </p:nvSpPr>
        <p:spPr>
          <a:xfrm>
            <a:off x="951574" y="1852003"/>
            <a:ext cx="338348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Profits increase and sales increase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5AEC7A-C441-4ECD-8DE4-F3E6C9364011}"/>
              </a:ext>
            </a:extLst>
          </p:cNvPr>
          <p:cNvSpPr txBox="1"/>
          <p:nvPr/>
        </p:nvSpPr>
        <p:spPr>
          <a:xfrm>
            <a:off x="4572000" y="1376149"/>
            <a:ext cx="4085667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Difference-in-difference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400" dirty="0">
              <a:solidFill>
                <a:schemeClr val="accent1"/>
              </a:solidFill>
              <a:cs typeface="+mn-ea"/>
              <a:sym typeface="+mn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</a:rPr>
              <a:t>Profits and sales data from randomly picked sample of farmers from Village 1 and Village 2, in T0, T1, T2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l"/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</a:rPr>
              <a:t>Y is the value of the outcome of interest in village r in period p. Examine the change V I between periods 0 and 1, i.e., before versus after the introduction of 2P2 intercity express in V I, relative to the change over the same periods for V II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b="0" i="0" u="none" strike="noStrike" baseline="0" dirty="0">
              <a:solidFill>
                <a:schemeClr val="accent1"/>
              </a:solidFill>
              <a:latin typeface="Times New Roman" panose="02020603050405020304" pitchFamily="18" charset="0"/>
              <a:cs typeface="+mn-ea"/>
              <a:sym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86BF03-B70B-46BE-A00C-45DA29C0C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3102" y="3122001"/>
            <a:ext cx="1968744" cy="26673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D8DD6BC-1A5C-4D14-8EB1-786179E04E09}"/>
              </a:ext>
            </a:extLst>
          </p:cNvPr>
          <p:cNvSpPr txBox="1"/>
          <p:nvPr/>
        </p:nvSpPr>
        <p:spPr>
          <a:xfrm>
            <a:off x="4572000" y="3452391"/>
            <a:ext cx="41421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</a:rPr>
              <a:t>Similarly, for the addition of mobile phone service to region II, we can compare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2C6328-9821-431C-A373-15CE5243D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6888" y="3914056"/>
            <a:ext cx="1874958" cy="3007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0AE3DB-DB64-400F-9343-C02D6B7E1A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443" y="2603419"/>
            <a:ext cx="3864586" cy="41108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3A8B7A57-7CCD-4AB7-BFC2-93695CFD5B0D}"/>
              </a:ext>
            </a:extLst>
          </p:cNvPr>
          <p:cNvSpPr txBox="1"/>
          <p:nvPr/>
        </p:nvSpPr>
        <p:spPr>
          <a:xfrm>
            <a:off x="420024" y="3151630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</a:rPr>
              <a:t>Z is a set of control variables</a:t>
            </a:r>
          </a:p>
        </p:txBody>
      </p:sp>
    </p:spTree>
    <p:extLst>
      <p:ext uri="{BB962C8B-B14F-4D97-AF65-F5344CB8AC3E}">
        <p14:creationId xmlns:p14="http://schemas.microsoft.com/office/powerpoint/2010/main" val="5430538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2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"/>
          <p:cNvSpPr txBox="1">
            <a:spLocks noChangeArrowheads="1"/>
          </p:cNvSpPr>
          <p:nvPr/>
        </p:nvSpPr>
        <p:spPr bwMode="auto">
          <a:xfrm>
            <a:off x="934511" y="183664"/>
            <a:ext cx="204254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Research Questions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1032788" y="522218"/>
            <a:ext cx="31012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5"/>
          <p:cNvSpPr txBox="1">
            <a:spLocks noChangeArrowheads="1"/>
          </p:cNvSpPr>
          <p:nvPr/>
        </p:nvSpPr>
        <p:spPr bwMode="auto">
          <a:xfrm>
            <a:off x="420024" y="278417"/>
            <a:ext cx="3545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04</a:t>
            </a:r>
            <a:endParaRPr lang="zh-CN" altLang="en-US" sz="12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426443" y="2480229"/>
            <a:ext cx="514780" cy="514780"/>
            <a:chOff x="6357074" y="1008628"/>
            <a:chExt cx="1676757" cy="1676757"/>
          </a:xfrm>
        </p:grpSpPr>
        <p:sp>
          <p:nvSpPr>
            <p:cNvPr id="44" name="椭圆 43"/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cs typeface="+mn-ea"/>
                  <a:sym typeface="+mn-lt"/>
                </a:rPr>
                <a:t>2</a:t>
              </a: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7" name="矩形 46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951574" y="2493696"/>
            <a:ext cx="2440303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2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Supply demand framework </a:t>
            </a:r>
            <a:endParaRPr lang="zh-CN" altLang="en-US" sz="18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8" name="直接连接符 47"/>
          <p:cNvCxnSpPr/>
          <p:nvPr/>
        </p:nvCxnSpPr>
        <p:spPr>
          <a:xfrm>
            <a:off x="1050960" y="2770695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934511" y="541316"/>
            <a:ext cx="318822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50" dirty="0">
                <a:solidFill>
                  <a:srgbClr val="5F6266"/>
                </a:solidFill>
                <a:cs typeface="+mn-ea"/>
                <a:sym typeface="+mn-lt"/>
              </a:rPr>
              <a:t>Please click here to add the required titles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887752" y="2868866"/>
            <a:ext cx="33834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Welfare: consumer surplus and producer surplus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5AEC7A-C441-4ECD-8DE4-F3E6C9364011}"/>
              </a:ext>
            </a:extLst>
          </p:cNvPr>
          <p:cNvSpPr txBox="1"/>
          <p:nvPr/>
        </p:nvSpPr>
        <p:spPr>
          <a:xfrm>
            <a:off x="4572000" y="1376149"/>
            <a:ext cx="4085667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Tea and rice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400" dirty="0">
              <a:solidFill>
                <a:schemeClr val="accent1"/>
              </a:solidFill>
              <a:cs typeface="+mn-ea"/>
              <a:sym typeface="+mn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dirty="0">
                <a:solidFill>
                  <a:schemeClr val="accent1"/>
                </a:solidFill>
                <a:cs typeface="+mn-ea"/>
                <a:sym typeface="+mn-lt"/>
              </a:rPr>
              <a:t>Demand</a:t>
            </a:r>
          </a:p>
          <a:p>
            <a:pPr marL="171450" indent="-1714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sym typeface="+mn-lt"/>
              </a:rPr>
              <a:t>Overall orders reported on Taobao (Alibaba, cooperated with </a:t>
            </a:r>
            <a:r>
              <a:rPr lang="en-US" sz="1200" dirty="0" err="1">
                <a:solidFill>
                  <a:srgbClr val="000000"/>
                </a:solidFill>
                <a:latin typeface="Times New Roman" panose="02020603050405020304" pitchFamily="18" charset="0"/>
                <a:sym typeface="+mn-lt"/>
              </a:rPr>
              <a:t>Huolala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sym typeface="+mn-lt"/>
              </a:rPr>
              <a:t>) in </a:t>
            </a:r>
            <a:r>
              <a:rPr lang="en-US" sz="1200" dirty="0" err="1">
                <a:solidFill>
                  <a:srgbClr val="000000"/>
                </a:solidFill>
                <a:latin typeface="Times New Roman" panose="02020603050405020304" pitchFamily="18" charset="0"/>
                <a:sym typeface="+mn-lt"/>
              </a:rPr>
              <a:t>Lincang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sym typeface="+mn-lt"/>
              </a:rPr>
              <a:t> and non-</a:t>
            </a:r>
            <a:r>
              <a:rPr lang="en-US" sz="1200" dirty="0" err="1">
                <a:solidFill>
                  <a:srgbClr val="000000"/>
                </a:solidFill>
                <a:latin typeface="Times New Roman" panose="02020603050405020304" pitchFamily="18" charset="0"/>
                <a:sym typeface="+mn-lt"/>
              </a:rPr>
              <a:t>Lincang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sym typeface="+mn-lt"/>
              </a:rPr>
              <a:t> areas</a:t>
            </a:r>
          </a:p>
          <a:p>
            <a:pPr marL="171450" indent="-1714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sym typeface="+mn-lt"/>
              </a:rPr>
              <a:t>Average dealing prices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b="0" i="0" u="none" strike="noStrike" baseline="0" dirty="0">
              <a:solidFill>
                <a:schemeClr val="accent1"/>
              </a:solidFill>
              <a:latin typeface="Times New Roman" panose="02020603050405020304" pitchFamily="18" charset="0"/>
              <a:cs typeface="+mn-ea"/>
              <a:sym typeface="+mn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chemeClr val="accent1"/>
                </a:solidFill>
                <a:cs typeface="+mn-ea"/>
                <a:sym typeface="+mn-lt"/>
              </a:rPr>
              <a:t>Supply </a:t>
            </a:r>
          </a:p>
          <a:p>
            <a:pPr marL="171450" indent="-1714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sym typeface="+mn-lt"/>
              </a:rPr>
              <a:t>S - Sales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8873163-C5DE-49F1-BF00-A09809F1B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443" y="1340289"/>
            <a:ext cx="3864586" cy="4110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CBA73F-3563-482D-9365-3C45A8009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444" y="1877674"/>
            <a:ext cx="3844798" cy="36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8063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6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1565350" y="1634775"/>
            <a:ext cx="1676757" cy="1676757"/>
          </a:xfrm>
          <a:prstGeom prst="ellips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760426" y="1819397"/>
            <a:ext cx="1307513" cy="1307513"/>
            <a:chOff x="1760426" y="1819397"/>
            <a:chExt cx="1307513" cy="1307513"/>
          </a:xfrm>
        </p:grpSpPr>
        <p:sp>
          <p:nvSpPr>
            <p:cNvPr id="24" name="椭圆 23"/>
            <p:cNvSpPr/>
            <p:nvPr/>
          </p:nvSpPr>
          <p:spPr>
            <a:xfrm>
              <a:off x="1760426" y="1819397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文本框 5"/>
            <p:cNvSpPr txBox="1">
              <a:spLocks noChangeArrowheads="1"/>
            </p:cNvSpPr>
            <p:nvPr/>
          </p:nvSpPr>
          <p:spPr bwMode="auto">
            <a:xfrm>
              <a:off x="1962987" y="2057655"/>
              <a:ext cx="870752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8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05</a:t>
              </a:r>
              <a:endParaRPr lang="zh-CN" altLang="en-US" sz="4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6" name="文本框 5"/>
          <p:cNvSpPr txBox="1">
            <a:spLocks noChangeArrowheads="1"/>
          </p:cNvSpPr>
          <p:nvPr/>
        </p:nvSpPr>
        <p:spPr bwMode="auto">
          <a:xfrm>
            <a:off x="4998902" y="1885722"/>
            <a:ext cx="114486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dirty="0">
                <a:solidFill>
                  <a:schemeClr val="accent1"/>
                </a:solidFill>
                <a:cs typeface="+mn-ea"/>
                <a:sym typeface="+mn-lt"/>
              </a:rPr>
              <a:t>Concerns</a:t>
            </a:r>
            <a:endParaRPr lang="zh-CN" altLang="en-US" sz="20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735133" y="2239591"/>
            <a:ext cx="1548565" cy="375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Spillover, attrition</a:t>
            </a:r>
            <a:endParaRPr lang="zh-CN" altLang="en-US" sz="14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3803103" y="2609675"/>
            <a:ext cx="34190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803103" y="1929971"/>
            <a:ext cx="1111558" cy="305617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>
                <a:cs typeface="+mn-ea"/>
                <a:sym typeface="+mn-lt"/>
              </a:rPr>
              <a:t>PART   FIVE</a:t>
            </a:r>
            <a:endParaRPr lang="zh-CN" altLang="en-US" sz="1100" dirty="0">
              <a:cs typeface="+mn-ea"/>
              <a:sym typeface="+mn-l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2846506" y="1645703"/>
            <a:ext cx="390517" cy="390517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490685" y="1962503"/>
            <a:ext cx="286781" cy="286781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347294" y="3348380"/>
            <a:ext cx="160345" cy="160345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760426" y="3009307"/>
            <a:ext cx="220530" cy="220530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3089904" y="2680354"/>
            <a:ext cx="228296" cy="228296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913397" y="3300603"/>
            <a:ext cx="154542" cy="154542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325913" y="2680354"/>
            <a:ext cx="99708" cy="99708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3697203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6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750"/>
                            </p:stCondLst>
                            <p:childTnLst>
                              <p:par>
                                <p:cTn id="1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3500"/>
                            </p:stCondLst>
                            <p:childTnLst>
                              <p:par>
                                <p:cTn id="14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4250"/>
                            </p:stCondLst>
                            <p:childTnLst>
                              <p:par>
                                <p:cTn id="14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0"/>
                            </p:stCondLst>
                            <p:childTnLst>
                              <p:par>
                                <p:cTn id="15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6" grpId="0"/>
      <p:bldP spid="20" grpId="0"/>
      <p:bldP spid="7" grpId="0" animBg="1"/>
      <p:bldP spid="25" grpId="0" animBg="1"/>
      <p:bldP spid="26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"/>
          <p:cNvSpPr txBox="1">
            <a:spLocks noChangeArrowheads="1"/>
          </p:cNvSpPr>
          <p:nvPr/>
        </p:nvSpPr>
        <p:spPr bwMode="auto">
          <a:xfrm>
            <a:off x="934511" y="183664"/>
            <a:ext cx="106150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Concerns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1032788" y="522218"/>
            <a:ext cx="31012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5"/>
          <p:cNvSpPr txBox="1">
            <a:spLocks noChangeArrowheads="1"/>
          </p:cNvSpPr>
          <p:nvPr/>
        </p:nvSpPr>
        <p:spPr bwMode="auto">
          <a:xfrm>
            <a:off x="420024" y="278417"/>
            <a:ext cx="3545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05</a:t>
            </a:r>
            <a:endParaRPr lang="zh-CN" altLang="en-US" sz="12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426443" y="1340275"/>
            <a:ext cx="514780" cy="514780"/>
            <a:chOff x="6357074" y="1008628"/>
            <a:chExt cx="1676757" cy="1676757"/>
          </a:xfrm>
        </p:grpSpPr>
        <p:sp>
          <p:nvSpPr>
            <p:cNvPr id="38" name="椭圆 37"/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prstClr val="white"/>
                  </a:solidFill>
                  <a:cs typeface="+mn-ea"/>
                  <a:sym typeface="+mn-lt"/>
                </a:rPr>
                <a:t>1</a:t>
              </a:r>
              <a:endParaRPr lang="zh-CN" altLang="en-US" sz="105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1" name="矩形 40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958286" y="1302574"/>
            <a:ext cx="3319374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2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Spillover</a:t>
            </a:r>
          </a:p>
        </p:txBody>
      </p:sp>
      <p:cxnSp>
        <p:nvCxnSpPr>
          <p:cNvPr id="42" name="直接连接符 41"/>
          <p:cNvCxnSpPr/>
          <p:nvPr/>
        </p:nvCxnSpPr>
        <p:spPr>
          <a:xfrm>
            <a:off x="1051253" y="1673955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426443" y="2480229"/>
            <a:ext cx="514780" cy="514780"/>
            <a:chOff x="6357074" y="1008628"/>
            <a:chExt cx="1676757" cy="1676757"/>
          </a:xfrm>
        </p:grpSpPr>
        <p:sp>
          <p:nvSpPr>
            <p:cNvPr id="44" name="椭圆 43"/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cs typeface="+mn-ea"/>
                  <a:sym typeface="+mn-lt"/>
                </a:rPr>
                <a:t>2</a:t>
              </a: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48" name="直接连接符 47"/>
          <p:cNvCxnSpPr/>
          <p:nvPr/>
        </p:nvCxnSpPr>
        <p:spPr>
          <a:xfrm>
            <a:off x="1050960" y="2770695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组合 48"/>
          <p:cNvGrpSpPr/>
          <p:nvPr/>
        </p:nvGrpSpPr>
        <p:grpSpPr>
          <a:xfrm>
            <a:off x="426443" y="3620182"/>
            <a:ext cx="514780" cy="514780"/>
            <a:chOff x="6357074" y="1008628"/>
            <a:chExt cx="1676757" cy="1676757"/>
          </a:xfrm>
        </p:grpSpPr>
        <p:sp>
          <p:nvSpPr>
            <p:cNvPr id="50" name="椭圆 49"/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cs typeface="+mn-ea"/>
                  <a:sym typeface="+mn-lt"/>
                </a:rPr>
                <a:t>3</a:t>
              </a: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3" name="矩形 52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958286" y="3638859"/>
            <a:ext cx="20187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accent1"/>
                </a:solidFill>
                <a:cs typeface="+mn-ea"/>
                <a:sym typeface="+mn-lt"/>
              </a:rPr>
              <a:t>P2P market</a:t>
            </a:r>
            <a:endParaRPr lang="zh-CN" altLang="en-US" sz="1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54" name="直接连接符 53"/>
          <p:cNvCxnSpPr/>
          <p:nvPr/>
        </p:nvCxnSpPr>
        <p:spPr>
          <a:xfrm>
            <a:off x="1057672" y="3915858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934511" y="541316"/>
            <a:ext cx="318822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50" dirty="0">
                <a:solidFill>
                  <a:srgbClr val="5F6266"/>
                </a:solidFill>
                <a:cs typeface="+mn-ea"/>
                <a:sym typeface="+mn-lt"/>
              </a:rPr>
              <a:t>Please click here to add the required titles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887752" y="2868866"/>
            <a:ext cx="33834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Welfare: consumer surplus and producer surplus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25" name="矩形 60">
            <a:extLst>
              <a:ext uri="{FF2B5EF4-FFF2-40B4-BE49-F238E27FC236}">
                <a16:creationId xmlns:a16="http://schemas.microsoft.com/office/drawing/2014/main" id="{C6EB441C-0BB7-4B91-A7D4-3B928630EB1A}"/>
              </a:ext>
            </a:extLst>
          </p:cNvPr>
          <p:cNvSpPr/>
          <p:nvPr/>
        </p:nvSpPr>
        <p:spPr>
          <a:xfrm>
            <a:off x="951574" y="1852003"/>
            <a:ext cx="338348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From V1 to V2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26" name="矩形 40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>
            <a:extLst>
              <a:ext uri="{FF2B5EF4-FFF2-40B4-BE49-F238E27FC236}">
                <a16:creationId xmlns:a16="http://schemas.microsoft.com/office/drawing/2014/main" id="{B9F87380-75C6-4F2A-8A16-4C209ED98BFE}"/>
              </a:ext>
            </a:extLst>
          </p:cNvPr>
          <p:cNvSpPr/>
          <p:nvPr/>
        </p:nvSpPr>
        <p:spPr>
          <a:xfrm>
            <a:off x="947642" y="2416551"/>
            <a:ext cx="3319374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2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Attrition</a:t>
            </a:r>
          </a:p>
        </p:txBody>
      </p:sp>
      <p:grpSp>
        <p:nvGrpSpPr>
          <p:cNvPr id="28" name="组合 48">
            <a:extLst>
              <a:ext uri="{FF2B5EF4-FFF2-40B4-BE49-F238E27FC236}">
                <a16:creationId xmlns:a16="http://schemas.microsoft.com/office/drawing/2014/main" id="{6D0D9B23-F5DC-4492-B580-838502495BF8}"/>
              </a:ext>
            </a:extLst>
          </p:cNvPr>
          <p:cNvGrpSpPr/>
          <p:nvPr/>
        </p:nvGrpSpPr>
        <p:grpSpPr>
          <a:xfrm>
            <a:off x="4864340" y="1342054"/>
            <a:ext cx="514780" cy="514780"/>
            <a:chOff x="6357074" y="1008628"/>
            <a:chExt cx="1676757" cy="1676757"/>
          </a:xfrm>
        </p:grpSpPr>
        <p:sp>
          <p:nvSpPr>
            <p:cNvPr id="29" name="椭圆 49">
              <a:extLst>
                <a:ext uri="{FF2B5EF4-FFF2-40B4-BE49-F238E27FC236}">
                  <a16:creationId xmlns:a16="http://schemas.microsoft.com/office/drawing/2014/main" id="{297E1C91-BCEA-44D2-AD80-4A7D45C2BB98}"/>
                </a:ext>
              </a:extLst>
            </p:cNvPr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0" name="椭圆 50">
              <a:extLst>
                <a:ext uri="{FF2B5EF4-FFF2-40B4-BE49-F238E27FC236}">
                  <a16:creationId xmlns:a16="http://schemas.microsoft.com/office/drawing/2014/main" id="{9DED177C-6E99-4E11-882F-BCFD905C8717}"/>
                </a:ext>
              </a:extLst>
            </p:cNvPr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cs typeface="+mn-ea"/>
                  <a:sym typeface="+mn-lt"/>
                </a:rPr>
                <a:t>4</a:t>
              </a: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" name="矩形 52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>
            <a:extLst>
              <a:ext uri="{FF2B5EF4-FFF2-40B4-BE49-F238E27FC236}">
                <a16:creationId xmlns:a16="http://schemas.microsoft.com/office/drawing/2014/main" id="{B48A7873-E738-4BFF-8D04-9F65D6B658F3}"/>
              </a:ext>
            </a:extLst>
          </p:cNvPr>
          <p:cNvSpPr/>
          <p:nvPr/>
        </p:nvSpPr>
        <p:spPr>
          <a:xfrm>
            <a:off x="5396182" y="1360731"/>
            <a:ext cx="23723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accent1"/>
                </a:solidFill>
                <a:cs typeface="+mn-ea"/>
                <a:sym typeface="+mn-lt"/>
              </a:rPr>
              <a:t>Government Subsidy Effect</a:t>
            </a:r>
            <a:endParaRPr lang="zh-CN" altLang="en-US" sz="1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33" name="直接连接符 53">
            <a:extLst>
              <a:ext uri="{FF2B5EF4-FFF2-40B4-BE49-F238E27FC236}">
                <a16:creationId xmlns:a16="http://schemas.microsoft.com/office/drawing/2014/main" id="{9C241D1C-C77C-4A57-9583-E0B05C497D4C}"/>
              </a:ext>
            </a:extLst>
          </p:cNvPr>
          <p:cNvCxnSpPr/>
          <p:nvPr/>
        </p:nvCxnSpPr>
        <p:spPr>
          <a:xfrm>
            <a:off x="5495569" y="1637730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48">
            <a:extLst>
              <a:ext uri="{FF2B5EF4-FFF2-40B4-BE49-F238E27FC236}">
                <a16:creationId xmlns:a16="http://schemas.microsoft.com/office/drawing/2014/main" id="{6583DA28-93F9-46EA-B425-BC6B8D4F9AD0}"/>
              </a:ext>
            </a:extLst>
          </p:cNvPr>
          <p:cNvGrpSpPr/>
          <p:nvPr/>
        </p:nvGrpSpPr>
        <p:grpSpPr>
          <a:xfrm>
            <a:off x="4864339" y="2485835"/>
            <a:ext cx="514780" cy="514780"/>
            <a:chOff x="6357074" y="1008628"/>
            <a:chExt cx="1676757" cy="1676757"/>
          </a:xfrm>
        </p:grpSpPr>
        <p:sp>
          <p:nvSpPr>
            <p:cNvPr id="36" name="椭圆 49">
              <a:extLst>
                <a:ext uri="{FF2B5EF4-FFF2-40B4-BE49-F238E27FC236}">
                  <a16:creationId xmlns:a16="http://schemas.microsoft.com/office/drawing/2014/main" id="{047DD847-6F39-4B4B-9CF1-2B1A4C4D25B7}"/>
                </a:ext>
              </a:extLst>
            </p:cNvPr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0" name="椭圆 50">
              <a:extLst>
                <a:ext uri="{FF2B5EF4-FFF2-40B4-BE49-F238E27FC236}">
                  <a16:creationId xmlns:a16="http://schemas.microsoft.com/office/drawing/2014/main" id="{5AEEE162-5354-4099-BEBA-92D135F08482}"/>
                </a:ext>
              </a:extLst>
            </p:cNvPr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cs typeface="+mn-ea"/>
                  <a:sym typeface="+mn-lt"/>
                </a:rPr>
                <a:t>5</a:t>
              </a: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6" name="矩形 52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>
            <a:extLst>
              <a:ext uri="{FF2B5EF4-FFF2-40B4-BE49-F238E27FC236}">
                <a16:creationId xmlns:a16="http://schemas.microsoft.com/office/drawing/2014/main" id="{EE18B3D0-2C2F-408A-8691-4F6452A55FAD}"/>
              </a:ext>
            </a:extLst>
          </p:cNvPr>
          <p:cNvSpPr/>
          <p:nvPr/>
        </p:nvSpPr>
        <p:spPr>
          <a:xfrm>
            <a:off x="5396182" y="2504512"/>
            <a:ext cx="20187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accent1"/>
                </a:solidFill>
                <a:cs typeface="+mn-ea"/>
                <a:sym typeface="+mn-lt"/>
              </a:rPr>
              <a:t>COVID-19 Effect</a:t>
            </a:r>
            <a:endParaRPr lang="zh-CN" altLang="en-US" sz="18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52" name="直接连接符 53">
            <a:extLst>
              <a:ext uri="{FF2B5EF4-FFF2-40B4-BE49-F238E27FC236}">
                <a16:creationId xmlns:a16="http://schemas.microsoft.com/office/drawing/2014/main" id="{66713394-BCA7-4736-AF2C-69BC4D2F069E}"/>
              </a:ext>
            </a:extLst>
          </p:cNvPr>
          <p:cNvCxnSpPr/>
          <p:nvPr/>
        </p:nvCxnSpPr>
        <p:spPr>
          <a:xfrm>
            <a:off x="5495568" y="2781511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组合 48">
            <a:extLst>
              <a:ext uri="{FF2B5EF4-FFF2-40B4-BE49-F238E27FC236}">
                <a16:creationId xmlns:a16="http://schemas.microsoft.com/office/drawing/2014/main" id="{51E5F5B7-97D1-472E-B7C1-A1F422762BC2}"/>
              </a:ext>
            </a:extLst>
          </p:cNvPr>
          <p:cNvGrpSpPr/>
          <p:nvPr/>
        </p:nvGrpSpPr>
        <p:grpSpPr>
          <a:xfrm>
            <a:off x="4864339" y="3658186"/>
            <a:ext cx="514780" cy="514780"/>
            <a:chOff x="6357074" y="1008628"/>
            <a:chExt cx="1676757" cy="1676757"/>
          </a:xfrm>
        </p:grpSpPr>
        <p:sp>
          <p:nvSpPr>
            <p:cNvPr id="57" name="椭圆 49">
              <a:extLst>
                <a:ext uri="{FF2B5EF4-FFF2-40B4-BE49-F238E27FC236}">
                  <a16:creationId xmlns:a16="http://schemas.microsoft.com/office/drawing/2014/main" id="{986F5D78-BCA6-4778-9EED-82E376E1DD9F}"/>
                </a:ext>
              </a:extLst>
            </p:cNvPr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58" name="椭圆 50">
              <a:extLst>
                <a:ext uri="{FF2B5EF4-FFF2-40B4-BE49-F238E27FC236}">
                  <a16:creationId xmlns:a16="http://schemas.microsoft.com/office/drawing/2014/main" id="{2C40C632-9B15-4A1A-82B8-C977DE8F66FB}"/>
                </a:ext>
              </a:extLst>
            </p:cNvPr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cs typeface="+mn-ea"/>
                  <a:sym typeface="+mn-lt"/>
                </a:rPr>
                <a:t>6</a:t>
              </a: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9" name="矩形 52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>
            <a:extLst>
              <a:ext uri="{FF2B5EF4-FFF2-40B4-BE49-F238E27FC236}">
                <a16:creationId xmlns:a16="http://schemas.microsoft.com/office/drawing/2014/main" id="{8ADAD6C5-D0A2-4B2C-B76E-473A1BE160BA}"/>
              </a:ext>
            </a:extLst>
          </p:cNvPr>
          <p:cNvSpPr/>
          <p:nvPr/>
        </p:nvSpPr>
        <p:spPr>
          <a:xfrm>
            <a:off x="5396182" y="3676863"/>
            <a:ext cx="20187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accent1"/>
                </a:solidFill>
                <a:cs typeface="+mn-ea"/>
                <a:sym typeface="+mn-lt"/>
              </a:rPr>
              <a:t>Short Term vs Long Term</a:t>
            </a:r>
            <a:endParaRPr lang="zh-CN" altLang="en-US" sz="18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60" name="直接连接符 53">
            <a:extLst>
              <a:ext uri="{FF2B5EF4-FFF2-40B4-BE49-F238E27FC236}">
                <a16:creationId xmlns:a16="http://schemas.microsoft.com/office/drawing/2014/main" id="{33723324-0ED1-474B-A8BD-6CECE8EAA01F}"/>
              </a:ext>
            </a:extLst>
          </p:cNvPr>
          <p:cNvCxnSpPr/>
          <p:nvPr/>
        </p:nvCxnSpPr>
        <p:spPr>
          <a:xfrm>
            <a:off x="5495568" y="3953862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37976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 tmFilter="0, 0; .2, .5; .8, .5; 1, 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250" autoRev="1" fill="hold"/>
                                        <p:tgtEl>
                                          <p:spTgt spid="4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0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500"/>
                            </p:stCondLst>
                            <p:childTnLst>
                              <p:par>
                                <p:cTn id="8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7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000"/>
                            </p:stCondLst>
                            <p:childTnLst>
                              <p:par>
                                <p:cTn id="9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500"/>
                            </p:stCondLst>
                            <p:childTnLst>
                              <p:par>
                                <p:cTn id="10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000"/>
                            </p:stCondLst>
                            <p:childTnLst>
                              <p:par>
                                <p:cTn id="10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9500"/>
                            </p:stCondLst>
                            <p:childTnLst>
                              <p:par>
                                <p:cTn id="11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1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8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3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4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5" dur="250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4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2500"/>
                            </p:stCondLst>
                            <p:childTnLst>
                              <p:par>
                                <p:cTn id="152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53" grpId="0"/>
      <p:bldP spid="61" grpId="0"/>
      <p:bldP spid="25" grpId="0"/>
      <p:bldP spid="26" grpId="0"/>
      <p:bldP spid="31" grpId="0"/>
      <p:bldP spid="46" grpId="0"/>
      <p:bldP spid="5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椭圆 20"/>
          <p:cNvSpPr/>
          <p:nvPr/>
        </p:nvSpPr>
        <p:spPr>
          <a:xfrm>
            <a:off x="5227112" y="789284"/>
            <a:ext cx="232005" cy="232005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5227111" y="1718844"/>
            <a:ext cx="232005" cy="232005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554956" y="728157"/>
            <a:ext cx="15824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schemeClr val="accent1"/>
                </a:solidFill>
                <a:cs typeface="+mn-ea"/>
                <a:sym typeface="+mn-lt"/>
              </a:rPr>
              <a:t>1.Introduction</a:t>
            </a:r>
            <a:endParaRPr lang="zh-CN" altLang="en-US" sz="2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5555415" y="958460"/>
            <a:ext cx="1685921" cy="7895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Why P2P intercity express</a:t>
            </a:r>
            <a:r>
              <a:rPr lang="zh-CN" altLang="en-US" sz="105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？</a:t>
            </a:r>
            <a:endParaRPr lang="en-US" altLang="zh-CN" sz="105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05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 </a:t>
            </a:r>
            <a:endParaRPr lang="zh-CN" altLang="en-US" sz="14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5554956" y="1646911"/>
            <a:ext cx="24673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schemeClr val="accent1"/>
                </a:solidFill>
                <a:cs typeface="+mn-ea"/>
                <a:sym typeface="+mn-lt"/>
              </a:rPr>
              <a:t>2.Research Questions</a:t>
            </a:r>
            <a:endParaRPr lang="zh-CN" altLang="en-US" sz="2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5555415" y="1877214"/>
            <a:ext cx="2500798" cy="547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05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How beneficial to farmers?</a:t>
            </a:r>
          </a:p>
          <a:p>
            <a:pPr lvl="0">
              <a:lnSpc>
                <a:spcPct val="150000"/>
              </a:lnSpc>
            </a:pPr>
            <a:r>
              <a:rPr lang="en-US" altLang="zh-CN" sz="105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Supply demand framework </a:t>
            </a:r>
            <a:endParaRPr lang="zh-CN" altLang="en-US" sz="14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5227111" y="2586427"/>
            <a:ext cx="232005" cy="232005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554956" y="2514494"/>
            <a:ext cx="864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schemeClr val="accent1"/>
                </a:solidFill>
                <a:cs typeface="+mn-ea"/>
                <a:sym typeface="+mn-lt"/>
              </a:rPr>
              <a:t>3.Data</a:t>
            </a:r>
            <a:endParaRPr lang="zh-CN" altLang="en-US" sz="2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555415" y="2744797"/>
            <a:ext cx="2500798" cy="306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05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Survey</a:t>
            </a:r>
            <a:endParaRPr lang="zh-CN" altLang="en-US" sz="14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224902" y="3288031"/>
            <a:ext cx="232005" cy="232005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5552747" y="3216098"/>
            <a:ext cx="17491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schemeClr val="accent1"/>
                </a:solidFill>
                <a:cs typeface="+mn-ea"/>
                <a:sym typeface="+mn-lt"/>
              </a:rPr>
              <a:t>4. Specification</a:t>
            </a:r>
            <a:endParaRPr lang="zh-CN" altLang="en-US" sz="2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5553206" y="3446401"/>
            <a:ext cx="2500798" cy="306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05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Difference-in-difference</a:t>
            </a:r>
            <a:endParaRPr lang="zh-CN" altLang="en-US" sz="14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515267" y="1633633"/>
            <a:ext cx="2037292" cy="2037293"/>
          </a:xfrm>
          <a:prstGeom prst="ellips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752288" y="1857952"/>
            <a:ext cx="1588653" cy="1588654"/>
            <a:chOff x="1752288" y="1857952"/>
            <a:chExt cx="1588653" cy="1588654"/>
          </a:xfrm>
        </p:grpSpPr>
        <p:sp>
          <p:nvSpPr>
            <p:cNvPr id="18" name="椭圆 17"/>
            <p:cNvSpPr/>
            <p:nvPr/>
          </p:nvSpPr>
          <p:spPr>
            <a:xfrm>
              <a:off x="1752288" y="1857952"/>
              <a:ext cx="1588653" cy="1588654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文本框 5"/>
            <p:cNvSpPr txBox="1">
              <a:spLocks noChangeArrowheads="1"/>
            </p:cNvSpPr>
            <p:nvPr/>
          </p:nvSpPr>
          <p:spPr bwMode="auto">
            <a:xfrm>
              <a:off x="2005562" y="2467613"/>
              <a:ext cx="105670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18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Content</a:t>
              </a:r>
              <a:endParaRPr lang="zh-CN" altLang="en-US" sz="1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20" name="椭圆 19"/>
          <p:cNvSpPr/>
          <p:nvPr/>
        </p:nvSpPr>
        <p:spPr>
          <a:xfrm>
            <a:off x="3071896" y="1646911"/>
            <a:ext cx="474486" cy="474486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424547" y="2031829"/>
            <a:ext cx="348444" cy="348445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250324" y="3715697"/>
            <a:ext cx="194822" cy="194822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752288" y="3303716"/>
            <a:ext cx="267948" cy="267948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3367629" y="2904032"/>
            <a:ext cx="277384" cy="277384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153170" y="3657647"/>
            <a:ext cx="187772" cy="187772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1224346" y="2904032"/>
            <a:ext cx="121147" cy="121147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椭圆 50">
            <a:extLst>
              <a:ext uri="{FF2B5EF4-FFF2-40B4-BE49-F238E27FC236}">
                <a16:creationId xmlns:a16="http://schemas.microsoft.com/office/drawing/2014/main" id="{BCB5EE9E-678D-4943-BB83-3E5E086ED498}"/>
              </a:ext>
            </a:extLst>
          </p:cNvPr>
          <p:cNvSpPr/>
          <p:nvPr/>
        </p:nvSpPr>
        <p:spPr>
          <a:xfrm>
            <a:off x="5224902" y="4126547"/>
            <a:ext cx="232005" cy="232005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矩形 53">
            <a:extLst>
              <a:ext uri="{FF2B5EF4-FFF2-40B4-BE49-F238E27FC236}">
                <a16:creationId xmlns:a16="http://schemas.microsoft.com/office/drawing/2014/main" id="{D02CD596-56ED-424A-9849-8CFDC2605896}"/>
              </a:ext>
            </a:extLst>
          </p:cNvPr>
          <p:cNvSpPr/>
          <p:nvPr/>
        </p:nvSpPr>
        <p:spPr>
          <a:xfrm>
            <a:off x="5553206" y="4262083"/>
            <a:ext cx="2500798" cy="304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05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Spillover, attrition</a:t>
            </a:r>
            <a:endParaRPr lang="zh-CN" altLang="en-US" sz="105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矩形 52">
            <a:extLst>
              <a:ext uri="{FF2B5EF4-FFF2-40B4-BE49-F238E27FC236}">
                <a16:creationId xmlns:a16="http://schemas.microsoft.com/office/drawing/2014/main" id="{DAFF40DF-AFA5-4921-9778-CF74045620EE}"/>
              </a:ext>
            </a:extLst>
          </p:cNvPr>
          <p:cNvSpPr/>
          <p:nvPr/>
        </p:nvSpPr>
        <p:spPr>
          <a:xfrm>
            <a:off x="5552747" y="4045133"/>
            <a:ext cx="1736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800" dirty="0">
                <a:solidFill>
                  <a:schemeClr val="accent1"/>
                </a:solidFill>
                <a:cs typeface="+mn-ea"/>
                <a:sym typeface="+mn-lt"/>
              </a:rPr>
              <a:t>5. Identification</a:t>
            </a:r>
            <a:endParaRPr lang="zh-CN" altLang="en-US" sz="2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>
        <p:checker/>
      </p:transition>
    </mc:Choice>
    <mc:Fallback xmlns="">
      <p:transition spd="slow" advClick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26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26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6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7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9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1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2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3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26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3250"/>
                            </p:stCondLst>
                            <p:childTnLst>
                              <p:par>
                                <p:cTn id="13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3750"/>
                            </p:stCondLst>
                            <p:childTnLst>
                              <p:par>
                                <p:cTn id="1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4250"/>
                            </p:stCondLst>
                            <p:childTnLst>
                              <p:par>
                                <p:cTn id="1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4750"/>
                            </p:stCondLst>
                            <p:childTnLst>
                              <p:par>
                                <p:cTn id="15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250"/>
                            </p:stCondLst>
                            <p:childTnLst>
                              <p:par>
                                <p:cTn id="15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5750"/>
                            </p:stCondLst>
                            <p:childTnLst>
                              <p:par>
                                <p:cTn id="1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6250"/>
                            </p:stCondLst>
                            <p:childTnLst>
                              <p:par>
                                <p:cTn id="16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6750"/>
                            </p:stCondLst>
                            <p:childTnLst>
                              <p:par>
                                <p:cTn id="17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7250"/>
                            </p:stCondLst>
                            <p:childTnLst>
                              <p:par>
                                <p:cTn id="1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7750"/>
                            </p:stCondLst>
                            <p:childTnLst>
                              <p:par>
                                <p:cTn id="17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8250"/>
                            </p:stCondLst>
                            <p:childTnLst>
                              <p:par>
                                <p:cTn id="18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8750"/>
                            </p:stCondLst>
                            <p:childTnLst>
                              <p:par>
                                <p:cTn id="1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9250"/>
                            </p:stCondLst>
                            <p:childTnLst>
                              <p:par>
                                <p:cTn id="19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9750"/>
                            </p:stCondLst>
                            <p:childTnLst>
                              <p:par>
                                <p:cTn id="1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0250"/>
                            </p:stCondLst>
                            <p:childTnLst>
                              <p:par>
                                <p:cTn id="20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42" grpId="0"/>
      <p:bldP spid="43" grpId="0"/>
      <p:bldP spid="45" grpId="0"/>
      <p:bldP spid="46" grpId="0"/>
      <p:bldP spid="47" grpId="0" animBg="1"/>
      <p:bldP spid="49" grpId="0"/>
      <p:bldP spid="50" grpId="0"/>
      <p:bldP spid="51" grpId="0" animBg="1"/>
      <p:bldP spid="53" grpId="0"/>
      <p:bldP spid="54" grpId="0"/>
      <p:bldP spid="17" grpId="0" animBg="1"/>
      <p:bldP spid="17" grpId="1" animBg="1"/>
      <p:bldP spid="20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31" grpId="0" animBg="1"/>
      <p:bldP spid="28" grpId="0" animBg="1"/>
      <p:bldP spid="29" grpId="0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"/>
          <p:cNvSpPr txBox="1">
            <a:spLocks noChangeArrowheads="1"/>
          </p:cNvSpPr>
          <p:nvPr/>
        </p:nvSpPr>
        <p:spPr bwMode="auto">
          <a:xfrm>
            <a:off x="934511" y="183664"/>
            <a:ext cx="123303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References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1032788" y="522218"/>
            <a:ext cx="31012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934511" y="541316"/>
            <a:ext cx="318822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50" dirty="0">
                <a:solidFill>
                  <a:srgbClr val="5F6266"/>
                </a:solidFill>
                <a:cs typeface="+mn-ea"/>
                <a:sym typeface="+mn-lt"/>
              </a:rPr>
              <a:t>Please click here to add the required titles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5AEC7A-C441-4ECD-8DE4-F3E6C9364011}"/>
              </a:ext>
            </a:extLst>
          </p:cNvPr>
          <p:cNvSpPr txBox="1"/>
          <p:nvPr/>
        </p:nvSpPr>
        <p:spPr>
          <a:xfrm>
            <a:off x="554892" y="1039447"/>
            <a:ext cx="8102775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Bakos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J. Y., 1998, “The Emerging Role of Electronic Marketplaces on the Internet,” </a:t>
            </a:r>
            <a:r>
              <a:rPr lang="en-US" sz="12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Communications of the ACM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41(8): 35-42. </a:t>
            </a:r>
          </a:p>
          <a:p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Baorakis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G., M.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Kourgiantakis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and A.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Migdalas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2002, “The Impact of E-commerce on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Agro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-food Marketing: The Case of Agricultural Cooperatives, Firms and Consumers in Crete,” </a:t>
            </a:r>
            <a:r>
              <a:rPr lang="en-US" sz="12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British Food Journal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104(8): 580-590. </a:t>
            </a:r>
          </a:p>
          <a:p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Burga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R., and M. E. G. Barreto, 2014, “The Effect of Internet and Cell Phones on Employment and Agricultural Production in Rural Villages in Peru,” Working Paper, Economics Department, Universidad de Piura. </a:t>
            </a:r>
          </a:p>
          <a:p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algn="l"/>
            <a:r>
              <a:rPr lang="en-US" sz="12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Daum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</a:rPr>
              <a:t> et al, 2021 “Uber for tractors? Opportunities and challenges of digital tools for tractor hire in India and Nigeria”, World Development</a:t>
            </a:r>
          </a:p>
          <a:p>
            <a:pPr algn="l"/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Gao, X., Shi, X., Guo, H., Liu, Y., 2020, “To buy or not buy food online: The impact of the COVID-19 epidemic on the adoption of e-commerce in China,” </a:t>
            </a:r>
            <a:r>
              <a:rPr lang="en-US" sz="1200" b="0" i="1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PLoS</a:t>
            </a:r>
            <a:r>
              <a:rPr lang="en-US" sz="12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ONE 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15(8): e0237900. </a:t>
            </a:r>
          </a:p>
          <a:p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200" b="1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</a:rPr>
              <a:t>Jensen, R., 2007, “The Digital Provide: Information (Technology), Market Performance, and Welfare in the South Indian Fisheries Sector,” </a:t>
            </a:r>
            <a:r>
              <a:rPr lang="en-US" sz="1200" b="1" i="1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</a:rPr>
              <a:t>Quarterly Journal of Economics</a:t>
            </a:r>
            <a:r>
              <a:rPr lang="en-US" sz="1200" b="1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</a:rPr>
              <a:t>, 122(3): 879-924. </a:t>
            </a:r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sz="12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Luo,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Xubei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;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Niu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Chiyu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2019</a:t>
            </a:r>
            <a:r>
              <a:rPr lang="en-US" sz="1200" b="0" i="1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“E-Commerce Participation and Household Income Growth in Taobao Villages,” Policy Research Working Paper; No. 8811. World Bank, Washington, DC. © World Bank. </a:t>
            </a:r>
            <a:endParaRPr lang="en-US" altLang="zh-CN" sz="12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424686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椭圆 65"/>
          <p:cNvSpPr/>
          <p:nvPr/>
        </p:nvSpPr>
        <p:spPr>
          <a:xfrm>
            <a:off x="1256583" y="3729788"/>
            <a:ext cx="677676" cy="677676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1458034" y="1269681"/>
            <a:ext cx="274777" cy="274777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8" name="同心圆 67"/>
          <p:cNvSpPr/>
          <p:nvPr/>
        </p:nvSpPr>
        <p:spPr>
          <a:xfrm>
            <a:off x="3216986" y="4440948"/>
            <a:ext cx="301060" cy="301060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3230128" y="4454089"/>
            <a:ext cx="274777" cy="274777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0" name="同心圆 69"/>
          <p:cNvSpPr/>
          <p:nvPr/>
        </p:nvSpPr>
        <p:spPr>
          <a:xfrm>
            <a:off x="2712289" y="923490"/>
            <a:ext cx="623903" cy="623903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2725906" y="937107"/>
            <a:ext cx="596669" cy="596669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2" name="同心圆 71"/>
          <p:cNvSpPr/>
          <p:nvPr/>
        </p:nvSpPr>
        <p:spPr>
          <a:xfrm>
            <a:off x="2098096" y="4423601"/>
            <a:ext cx="219777" cy="219777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2107689" y="4433195"/>
            <a:ext cx="200590" cy="200590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4" name="同心圆 73"/>
          <p:cNvSpPr/>
          <p:nvPr/>
        </p:nvSpPr>
        <p:spPr>
          <a:xfrm>
            <a:off x="773524" y="3230102"/>
            <a:ext cx="287919" cy="287919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786091" y="3242670"/>
            <a:ext cx="262784" cy="262784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2033501" y="1132292"/>
            <a:ext cx="412166" cy="412166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3024240" y="3866718"/>
            <a:ext cx="137389" cy="137389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8" name="同心圆 77"/>
          <p:cNvSpPr/>
          <p:nvPr/>
        </p:nvSpPr>
        <p:spPr>
          <a:xfrm>
            <a:off x="3600310" y="4149157"/>
            <a:ext cx="452191" cy="452191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9" name="椭圆 78"/>
          <p:cNvSpPr/>
          <p:nvPr/>
        </p:nvSpPr>
        <p:spPr>
          <a:xfrm>
            <a:off x="3610180" y="4159027"/>
            <a:ext cx="432452" cy="432452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0" name="椭圆 79"/>
          <p:cNvSpPr/>
          <p:nvPr/>
        </p:nvSpPr>
        <p:spPr>
          <a:xfrm>
            <a:off x="479790" y="4314422"/>
            <a:ext cx="379661" cy="379661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1" name="同心圆 80"/>
          <p:cNvSpPr/>
          <p:nvPr/>
        </p:nvSpPr>
        <p:spPr>
          <a:xfrm>
            <a:off x="2479790" y="3699099"/>
            <a:ext cx="301060" cy="301060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2" name="椭圆 81"/>
          <p:cNvSpPr/>
          <p:nvPr/>
        </p:nvSpPr>
        <p:spPr>
          <a:xfrm>
            <a:off x="2492931" y="3712241"/>
            <a:ext cx="274777" cy="274777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3" name="同心圆 82"/>
          <p:cNvSpPr/>
          <p:nvPr/>
        </p:nvSpPr>
        <p:spPr>
          <a:xfrm>
            <a:off x="2470196" y="249673"/>
            <a:ext cx="219777" cy="219777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4" name="椭圆 83"/>
          <p:cNvSpPr/>
          <p:nvPr/>
        </p:nvSpPr>
        <p:spPr>
          <a:xfrm>
            <a:off x="2479790" y="259266"/>
            <a:ext cx="200590" cy="200590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5" name="同心圆 84"/>
          <p:cNvSpPr/>
          <p:nvPr/>
        </p:nvSpPr>
        <p:spPr>
          <a:xfrm>
            <a:off x="786092" y="833234"/>
            <a:ext cx="287919" cy="287919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798659" y="845802"/>
            <a:ext cx="262784" cy="262784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2170890" y="574569"/>
            <a:ext cx="137389" cy="137389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8" name="同心圆 87"/>
          <p:cNvSpPr/>
          <p:nvPr/>
        </p:nvSpPr>
        <p:spPr>
          <a:xfrm>
            <a:off x="503923" y="1269681"/>
            <a:ext cx="727904" cy="727904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519810" y="1285567"/>
            <a:ext cx="696131" cy="696131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0" name="同心圆 89"/>
          <p:cNvSpPr/>
          <p:nvPr/>
        </p:nvSpPr>
        <p:spPr>
          <a:xfrm>
            <a:off x="3610178" y="367913"/>
            <a:ext cx="287919" cy="287919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3622746" y="380480"/>
            <a:ext cx="262784" cy="262784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464439" y="2571751"/>
            <a:ext cx="137389" cy="137389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222274" y="322042"/>
            <a:ext cx="379661" cy="379661"/>
          </a:xfrm>
          <a:prstGeom prst="ellipse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4" name="同心圆 93"/>
          <p:cNvSpPr/>
          <p:nvPr/>
        </p:nvSpPr>
        <p:spPr>
          <a:xfrm>
            <a:off x="2630319" y="4754469"/>
            <a:ext cx="301060" cy="301060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5" name="椭圆 94"/>
          <p:cNvSpPr/>
          <p:nvPr/>
        </p:nvSpPr>
        <p:spPr>
          <a:xfrm>
            <a:off x="2643461" y="4767610"/>
            <a:ext cx="274777" cy="274777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6" name="同心圆 95"/>
          <p:cNvSpPr/>
          <p:nvPr/>
        </p:nvSpPr>
        <p:spPr>
          <a:xfrm>
            <a:off x="8401532" y="4823614"/>
            <a:ext cx="287919" cy="256730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7" name="椭圆 96"/>
          <p:cNvSpPr/>
          <p:nvPr/>
        </p:nvSpPr>
        <p:spPr>
          <a:xfrm>
            <a:off x="8414099" y="4834821"/>
            <a:ext cx="262784" cy="234317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8" name="同心圆 97"/>
          <p:cNvSpPr/>
          <p:nvPr/>
        </p:nvSpPr>
        <p:spPr>
          <a:xfrm>
            <a:off x="2539444" y="1503279"/>
            <a:ext cx="150530" cy="150530"/>
          </a:xfrm>
          <a:prstGeom prst="donut">
            <a:avLst>
              <a:gd name="adj" fmla="val 4879"/>
            </a:avLst>
          </a:prstGeom>
          <a:gradFill>
            <a:gsLst>
              <a:gs pos="0">
                <a:sysClr val="window" lastClr="FFFFFF"/>
              </a:gs>
              <a:gs pos="55000">
                <a:sysClr val="window" lastClr="FFFFFF">
                  <a:lumMod val="95000"/>
                </a:sysClr>
              </a:gs>
              <a:gs pos="100000">
                <a:sysClr val="window" lastClr="FFFFFF">
                  <a:lumMod val="65000"/>
                </a:sysClr>
              </a:gs>
            </a:gsLst>
            <a:lin ang="81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2546014" y="1509849"/>
            <a:ext cx="137389" cy="137389"/>
          </a:xfrm>
          <a:prstGeom prst="ellipse">
            <a:avLst/>
          </a:prstGeom>
          <a:gradFill>
            <a:gsLst>
              <a:gs pos="0">
                <a:sysClr val="window" lastClr="FFFFFF"/>
              </a:gs>
              <a:gs pos="51000">
                <a:sysClr val="window" lastClr="FFFFFF">
                  <a:lumMod val="95000"/>
                </a:sysClr>
              </a:gs>
              <a:gs pos="100000">
                <a:sysClr val="window" lastClr="FFFFFF">
                  <a:lumMod val="75000"/>
                </a:sysClr>
              </a:gs>
            </a:gsLst>
            <a:lin ang="18900000" scaled="0"/>
          </a:gra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378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0" name="文本框 9"/>
          <p:cNvSpPr txBox="1"/>
          <p:nvPr/>
        </p:nvSpPr>
        <p:spPr>
          <a:xfrm>
            <a:off x="2539444" y="2605820"/>
            <a:ext cx="5997434" cy="6309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defRPr/>
            </a:pPr>
            <a:r>
              <a:rPr lang="en-US" altLang="zh-CN" sz="4100" b="1" dirty="0">
                <a:solidFill>
                  <a:srgbClr val="27506E"/>
                </a:solidFill>
                <a:latin typeface="微软雅黑" panose="020B0503020204020204" pitchFamily="34" charset="-122"/>
              </a:rPr>
              <a:t>Thank you!</a:t>
            </a:r>
            <a:endParaRPr lang="zh-CN" altLang="en-US" sz="4100" b="1" dirty="0">
              <a:solidFill>
                <a:srgbClr val="27506E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1" name="圆角矩形 100"/>
          <p:cNvSpPr/>
          <p:nvPr/>
        </p:nvSpPr>
        <p:spPr>
          <a:xfrm>
            <a:off x="6838310" y="2050375"/>
            <a:ext cx="1698567" cy="463809"/>
          </a:xfrm>
          <a:prstGeom prst="roundRect">
            <a:avLst/>
          </a:prstGeom>
          <a:solidFill>
            <a:srgbClr val="27506E"/>
          </a:solidFill>
          <a:ln w="25400" cap="flat" cmpd="sng" algn="ctr">
            <a:noFill/>
            <a:prstDash val="solid"/>
          </a:ln>
          <a:effectLst/>
        </p:spPr>
        <p:txBody>
          <a:bodyPr lIns="68580" tIns="34290" rIns="68580" bIns="3429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gency FB" panose="020B0503020202020204" pitchFamily="34" charset="0"/>
                <a:ea typeface="宋体"/>
              </a:rPr>
              <a:t>2021</a:t>
            </a:r>
            <a:endParaRPr kumimoji="0" lang="zh-CN" altLang="en-US" sz="3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331657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8.33333E-7 -7.40741E-7 L 0.05121 -0.31451 " pathEditMode="relative" rAng="0" ptsTypes="AA">
                                      <p:cBhvr>
                                        <p:cTn id="13" dur="500" spd="-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52" y="-15741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4" presetClass="pat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44444E-6 -3.45679E-6 L -0.10381 -0.2787 " pathEditMode="relative" rAng="0" ptsTypes="AA">
                                      <p:cBhvr>
                                        <p:cTn id="22" dur="500" spd="-10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91" y="-1395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77778E-7 2.71605E-6 L 0.1526 -0.4034 " pathEditMode="relative" rAng="0" ptsTypes="AA">
                                      <p:cBhvr>
                                        <p:cTn id="31" dur="500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22" y="-20185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8.33333E-7 3.20988E-6 L 0.0625 0.20555 " pathEditMode="relative" rAng="0" ptsTypes="AA">
                                      <p:cBhvr>
                                        <p:cTn id="47" dur="500" spd="-100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25" y="10278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66667E-6 0 L -0.01371 0.35 " pathEditMode="relative" rAng="0" ptsTypes="AA">
                                      <p:cBhvr>
                                        <p:cTn id="56" dur="500" spd="-100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4" y="1750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35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33333E-6 -1.60494E-6 L 0.16875 -0.04074 " pathEditMode="relative" rAng="0" ptsTypes="AA">
                                      <p:cBhvr>
                                        <p:cTn id="58" dur="500" spd="-100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38" y="-2037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2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05556E-6 1.35802E-6 L -0.71216 -0.4034 " pathEditMode="relative" rAng="0" ptsTypes="AA">
                                      <p:cBhvr>
                                        <p:cTn id="67" dur="500" spd="-10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608" y="-20185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4" presetClass="path" presetSubtype="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2.77778E-7 -4.32099E-6 L -0.6901 -0.46574 " pathEditMode="relative" rAng="0" ptsTypes="AA">
                                      <p:cBhvr>
                                        <p:cTn id="76" dur="500" spd="-100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514" y="-233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6" grpId="1" animBg="1"/>
      <p:bldP spid="66" grpId="2" animBg="1"/>
      <p:bldP spid="67" grpId="0" animBg="1"/>
      <p:bldP spid="67" grpId="1" animBg="1"/>
      <p:bldP spid="67" grpId="2" animBg="1"/>
      <p:bldP spid="76" grpId="0" animBg="1"/>
      <p:bldP spid="76" grpId="1" animBg="1"/>
      <p:bldP spid="76" grpId="2" animBg="1"/>
      <p:bldP spid="77" grpId="0" animBg="1"/>
      <p:bldP spid="77" grpId="1" animBg="1"/>
      <p:bldP spid="77" grpId="2" animBg="1"/>
      <p:bldP spid="80" grpId="0" animBg="1"/>
      <p:bldP spid="80" grpId="1" animBg="1"/>
      <p:bldP spid="80" grpId="2" animBg="1"/>
      <p:bldP spid="87" grpId="0" animBg="1"/>
      <p:bldP spid="87" grpId="1" animBg="1"/>
      <p:bldP spid="87" grpId="2" animBg="1"/>
      <p:bldP spid="92" grpId="0" animBg="1"/>
      <p:bldP spid="92" grpId="1" animBg="1"/>
      <p:bldP spid="92" grpId="2" animBg="1"/>
      <p:bldP spid="93" grpId="0" animBg="1"/>
      <p:bldP spid="93" grpId="1" animBg="1"/>
      <p:bldP spid="93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1565350" y="1634775"/>
            <a:ext cx="1676757" cy="1676757"/>
          </a:xfrm>
          <a:prstGeom prst="ellips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760426" y="1819397"/>
            <a:ext cx="1307513" cy="1307513"/>
            <a:chOff x="1760426" y="1819397"/>
            <a:chExt cx="1307513" cy="1307513"/>
          </a:xfrm>
        </p:grpSpPr>
        <p:sp>
          <p:nvSpPr>
            <p:cNvPr id="24" name="椭圆 23"/>
            <p:cNvSpPr/>
            <p:nvPr/>
          </p:nvSpPr>
          <p:spPr>
            <a:xfrm>
              <a:off x="1760426" y="1819397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文本框 5"/>
            <p:cNvSpPr txBox="1">
              <a:spLocks noChangeArrowheads="1"/>
            </p:cNvSpPr>
            <p:nvPr/>
          </p:nvSpPr>
          <p:spPr bwMode="auto">
            <a:xfrm>
              <a:off x="1962987" y="2057655"/>
              <a:ext cx="870751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8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01</a:t>
              </a:r>
              <a:endParaRPr lang="zh-CN" altLang="en-US" sz="4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6" name="文本框 5"/>
          <p:cNvSpPr txBox="1">
            <a:spLocks noChangeArrowheads="1"/>
          </p:cNvSpPr>
          <p:nvPr/>
        </p:nvSpPr>
        <p:spPr bwMode="auto">
          <a:xfrm>
            <a:off x="4998902" y="1885722"/>
            <a:ext cx="152317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Introduction</a:t>
            </a:r>
            <a:endParaRPr lang="zh-CN" altLang="en-US" sz="20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735133" y="2239591"/>
            <a:ext cx="3687163" cy="375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accent1"/>
                </a:solidFill>
                <a:cs typeface="+mn-ea"/>
                <a:sym typeface="+mn-lt"/>
              </a:rPr>
              <a:t>What is P2P intercity express in China like? </a:t>
            </a:r>
            <a:endParaRPr lang="zh-CN" altLang="en-US" sz="20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3803103" y="2609675"/>
            <a:ext cx="34190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803103" y="1929971"/>
            <a:ext cx="1111558" cy="305617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+mn-ea"/>
                <a:sym typeface="+mn-lt"/>
              </a:rPr>
              <a:t>PART   ONE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2846506" y="1645703"/>
            <a:ext cx="390517" cy="390517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490685" y="1962503"/>
            <a:ext cx="286781" cy="286781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347294" y="3348380"/>
            <a:ext cx="160345" cy="160345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760426" y="3009307"/>
            <a:ext cx="220530" cy="220530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3089904" y="2680354"/>
            <a:ext cx="228296" cy="228296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913397" y="3300603"/>
            <a:ext cx="154542" cy="154542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325913" y="2680354"/>
            <a:ext cx="99708" cy="99708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6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750"/>
                            </p:stCondLst>
                            <p:childTnLst>
                              <p:par>
                                <p:cTn id="1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3500"/>
                            </p:stCondLst>
                            <p:childTnLst>
                              <p:par>
                                <p:cTn id="14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4250"/>
                            </p:stCondLst>
                            <p:childTnLst>
                              <p:par>
                                <p:cTn id="14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0"/>
                            </p:stCondLst>
                            <p:childTnLst>
                              <p:par>
                                <p:cTn id="15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6" grpId="0"/>
      <p:bldP spid="20" grpId="0"/>
      <p:bldP spid="7" grpId="0" animBg="1"/>
      <p:bldP spid="25" grpId="0" animBg="1"/>
      <p:bldP spid="26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"/>
          <p:cNvSpPr txBox="1">
            <a:spLocks noChangeArrowheads="1"/>
          </p:cNvSpPr>
          <p:nvPr/>
        </p:nvSpPr>
        <p:spPr bwMode="auto">
          <a:xfrm>
            <a:off x="934511" y="183664"/>
            <a:ext cx="125707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Introduction</a:t>
            </a:r>
            <a:endParaRPr lang="zh-CN" altLang="en-US" sz="16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34511" y="541316"/>
            <a:ext cx="318822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50" dirty="0">
                <a:solidFill>
                  <a:srgbClr val="5F6266"/>
                </a:solidFill>
                <a:cs typeface="+mn-ea"/>
                <a:sym typeface="+mn-lt"/>
              </a:rPr>
              <a:t>Please click here to add the required titles</a:t>
            </a:r>
            <a:endParaRPr lang="zh-CN" altLang="en-US" sz="1050" dirty="0"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032788" y="522218"/>
            <a:ext cx="31012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5"/>
          <p:cNvSpPr txBox="1"/>
          <p:nvPr/>
        </p:nvSpPr>
        <p:spPr>
          <a:xfrm>
            <a:off x="337511" y="1575655"/>
            <a:ext cx="3109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P2P express in China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文本框 6"/>
          <p:cNvSpPr txBox="1"/>
          <p:nvPr/>
        </p:nvSpPr>
        <p:spPr>
          <a:xfrm>
            <a:off x="323850" y="2125245"/>
            <a:ext cx="3123285" cy="1997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97% of all the deliveries are through intra-city P2P express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Inter-city delivery still in old model: high expense, high attrition cost.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No inter-city P2P model before 2020 in China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文本框 5">
            <a:extLst>
              <a:ext uri="{FF2B5EF4-FFF2-40B4-BE49-F238E27FC236}">
                <a16:creationId xmlns:a16="http://schemas.microsoft.com/office/drawing/2014/main" id="{70CB2D4D-4D03-4404-B7C7-92A7973C3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024" y="278417"/>
            <a:ext cx="3545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01</a:t>
            </a:r>
            <a:endParaRPr lang="zh-CN" altLang="en-US" sz="12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3C6EF7-1272-4D3E-9EEB-A2FA0FC9F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671" y="1083041"/>
            <a:ext cx="5543550" cy="31337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>
        <p:cut/>
      </p:transition>
    </mc:Choice>
    <mc:Fallback xmlns="">
      <p:transition advClick="0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"/>
          <p:cNvSpPr txBox="1">
            <a:spLocks noChangeArrowheads="1"/>
          </p:cNvSpPr>
          <p:nvPr/>
        </p:nvSpPr>
        <p:spPr bwMode="auto">
          <a:xfrm>
            <a:off x="934511" y="183664"/>
            <a:ext cx="125707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Introduction</a:t>
            </a:r>
            <a:endParaRPr lang="zh-CN" altLang="en-US" sz="16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032788" y="522218"/>
            <a:ext cx="31012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矩形 89"/>
          <p:cNvSpPr/>
          <p:nvPr/>
        </p:nvSpPr>
        <p:spPr>
          <a:xfrm>
            <a:off x="934511" y="541316"/>
            <a:ext cx="318822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50" dirty="0">
                <a:solidFill>
                  <a:srgbClr val="5F6266"/>
                </a:solidFill>
                <a:cs typeface="+mn-ea"/>
                <a:sym typeface="+mn-lt"/>
              </a:rPr>
              <a:t>Please click here to add the required titles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164" name="矩形 163"/>
          <p:cNvSpPr/>
          <p:nvPr/>
        </p:nvSpPr>
        <p:spPr>
          <a:xfrm>
            <a:off x="711681" y="2525749"/>
            <a:ext cx="1743828" cy="90050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000" b="1" dirty="0">
                <a:solidFill>
                  <a:srgbClr val="2E4864"/>
                </a:solidFill>
                <a:cs typeface="+mn-ea"/>
                <a:sym typeface="+mn-lt"/>
              </a:rPr>
              <a:t>Booming Market of Inter-City P2P Express</a:t>
            </a:r>
          </a:p>
          <a:p>
            <a:pPr>
              <a:lnSpc>
                <a:spcPct val="150000"/>
              </a:lnSpc>
            </a:pPr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The biggest increase in business in 2020</a:t>
            </a:r>
            <a:endParaRPr lang="zh-CN" altLang="en-US" sz="800" dirty="0">
              <a:cs typeface="+mn-ea"/>
              <a:sym typeface="+mn-lt"/>
            </a:endParaRPr>
          </a:p>
        </p:txBody>
      </p:sp>
      <p:sp>
        <p:nvSpPr>
          <p:cNvPr id="166" name="矩形 165"/>
          <p:cNvSpPr/>
          <p:nvPr/>
        </p:nvSpPr>
        <p:spPr>
          <a:xfrm>
            <a:off x="6803936" y="2597602"/>
            <a:ext cx="1743828" cy="130465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1000" b="1" dirty="0">
                <a:solidFill>
                  <a:schemeClr val="accent4"/>
                </a:solidFill>
                <a:cs typeface="+mn-ea"/>
                <a:sym typeface="+mn-lt"/>
              </a:rPr>
              <a:t>More Choices for Farmers</a:t>
            </a:r>
          </a:p>
          <a:p>
            <a:pPr>
              <a:lnSpc>
                <a:spcPct val="150000"/>
              </a:lnSpc>
            </a:pPr>
            <a:endParaRPr lang="en-US" altLang="zh-CN" sz="1000" b="1" dirty="0">
              <a:solidFill>
                <a:schemeClr val="accent4"/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200" b="1" dirty="0">
                <a:solidFill>
                  <a:srgbClr val="FF0000"/>
                </a:solidFill>
                <a:cs typeface="+mn-ea"/>
                <a:sym typeface="+mn-lt"/>
              </a:rPr>
              <a:t>But still only covers 35.2% so far</a:t>
            </a:r>
            <a:endParaRPr lang="zh-CN" altLang="en-US" sz="1200" b="1" dirty="0">
              <a:solidFill>
                <a:srgbClr val="FF0000"/>
              </a:solidFill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243421-571C-4735-B974-101374FB1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843" y="973074"/>
            <a:ext cx="3262314" cy="3890933"/>
          </a:xfrm>
          <a:prstGeom prst="rect">
            <a:avLst/>
          </a:prstGeom>
        </p:spPr>
      </p:pic>
      <p:sp>
        <p:nvSpPr>
          <p:cNvPr id="36" name="文本框 5">
            <a:extLst>
              <a:ext uri="{FF2B5EF4-FFF2-40B4-BE49-F238E27FC236}">
                <a16:creationId xmlns:a16="http://schemas.microsoft.com/office/drawing/2014/main" id="{2BD23401-1D79-4EE5-B4A7-2C0C0F0324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024" y="278417"/>
            <a:ext cx="3545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01</a:t>
            </a:r>
            <a:endParaRPr lang="zh-CN" altLang="en-US" sz="12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Click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/>
      <p:bldP spid="16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1565350" y="1634775"/>
            <a:ext cx="1676757" cy="1676757"/>
          </a:xfrm>
          <a:prstGeom prst="ellips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760426" y="1819397"/>
            <a:ext cx="1307513" cy="1307513"/>
            <a:chOff x="1760426" y="1819397"/>
            <a:chExt cx="1307513" cy="1307513"/>
          </a:xfrm>
        </p:grpSpPr>
        <p:sp>
          <p:nvSpPr>
            <p:cNvPr id="24" name="椭圆 23"/>
            <p:cNvSpPr/>
            <p:nvPr/>
          </p:nvSpPr>
          <p:spPr>
            <a:xfrm>
              <a:off x="1760426" y="1819397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文本框 5"/>
            <p:cNvSpPr txBox="1">
              <a:spLocks noChangeArrowheads="1"/>
            </p:cNvSpPr>
            <p:nvPr/>
          </p:nvSpPr>
          <p:spPr bwMode="auto">
            <a:xfrm>
              <a:off x="1962987" y="2057655"/>
              <a:ext cx="870751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8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02</a:t>
              </a:r>
              <a:endParaRPr lang="zh-CN" altLang="en-US" sz="4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6" name="文本框 5"/>
          <p:cNvSpPr txBox="1">
            <a:spLocks noChangeArrowheads="1"/>
          </p:cNvSpPr>
          <p:nvPr/>
        </p:nvSpPr>
        <p:spPr bwMode="auto">
          <a:xfrm>
            <a:off x="4998902" y="1885722"/>
            <a:ext cx="220695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r>
              <a:rPr lang="en-US" altLang="zh-CN" sz="2000" dirty="0">
                <a:solidFill>
                  <a:schemeClr val="accent1"/>
                </a:solidFill>
                <a:cs typeface="+mn-ea"/>
                <a:sym typeface="+mn-lt"/>
              </a:rPr>
              <a:t>Research Questions</a:t>
            </a:r>
            <a:endParaRPr lang="zh-CN" altLang="en-US" sz="28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735133" y="2239591"/>
            <a:ext cx="2303836" cy="6987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How beneficial to farmers?</a:t>
            </a:r>
          </a:p>
          <a:p>
            <a:pPr lvl="0">
              <a:lnSpc>
                <a:spcPct val="150000"/>
              </a:lnSpc>
            </a:pPr>
            <a:r>
              <a:rPr lang="en-US" altLang="zh-CN" sz="14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Welfare? 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3803103" y="2609675"/>
            <a:ext cx="34190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803103" y="1929971"/>
            <a:ext cx="1111558" cy="305617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cs typeface="+mn-ea"/>
                <a:sym typeface="+mn-lt"/>
              </a:rPr>
              <a:t>PART   TWO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2846506" y="1645703"/>
            <a:ext cx="390517" cy="390517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490685" y="1962503"/>
            <a:ext cx="286781" cy="286781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347294" y="3348380"/>
            <a:ext cx="160345" cy="160345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760426" y="3009307"/>
            <a:ext cx="220530" cy="220530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3089904" y="2680354"/>
            <a:ext cx="228296" cy="228296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913397" y="3300603"/>
            <a:ext cx="154542" cy="154542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325913" y="2680354"/>
            <a:ext cx="99708" cy="99708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431563"/>
      </p:ext>
    </p:extLst>
  </p:cSld>
  <p:clrMapOvr>
    <a:masterClrMapping/>
  </p:clrMapOvr>
  <p:transition spd="slow" advClick="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6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750"/>
                            </p:stCondLst>
                            <p:childTnLst>
                              <p:par>
                                <p:cTn id="1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3500"/>
                            </p:stCondLst>
                            <p:childTnLst>
                              <p:par>
                                <p:cTn id="14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4250"/>
                            </p:stCondLst>
                            <p:childTnLst>
                              <p:par>
                                <p:cTn id="14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0"/>
                            </p:stCondLst>
                            <p:childTnLst>
                              <p:par>
                                <p:cTn id="15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6" grpId="0"/>
      <p:bldP spid="20" grpId="0"/>
      <p:bldP spid="7" grpId="0" animBg="1"/>
      <p:bldP spid="25" grpId="0" animBg="1"/>
      <p:bldP spid="26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"/>
          <p:cNvSpPr txBox="1">
            <a:spLocks noChangeArrowheads="1"/>
          </p:cNvSpPr>
          <p:nvPr/>
        </p:nvSpPr>
        <p:spPr bwMode="auto">
          <a:xfrm>
            <a:off x="934511" y="183664"/>
            <a:ext cx="204254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Research Questions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1032788" y="522218"/>
            <a:ext cx="31012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5"/>
          <p:cNvSpPr txBox="1">
            <a:spLocks noChangeArrowheads="1"/>
          </p:cNvSpPr>
          <p:nvPr/>
        </p:nvSpPr>
        <p:spPr bwMode="auto">
          <a:xfrm>
            <a:off x="420024" y="278417"/>
            <a:ext cx="36420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02</a:t>
            </a:r>
            <a:endParaRPr lang="zh-CN" altLang="en-US" sz="120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426443" y="1340275"/>
            <a:ext cx="514780" cy="514780"/>
            <a:chOff x="6357074" y="1008628"/>
            <a:chExt cx="1676757" cy="1676757"/>
          </a:xfrm>
        </p:grpSpPr>
        <p:sp>
          <p:nvSpPr>
            <p:cNvPr id="38" name="椭圆 37"/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prstClr val="white"/>
                  </a:solidFill>
                  <a:cs typeface="+mn-ea"/>
                  <a:sym typeface="+mn-lt"/>
                </a:rPr>
                <a:t>1</a:t>
              </a:r>
              <a:endParaRPr lang="zh-CN" altLang="en-US" sz="105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1" name="矩形 40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951867" y="1396956"/>
            <a:ext cx="3319374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2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How beneficial to farmers?</a:t>
            </a:r>
          </a:p>
        </p:txBody>
      </p:sp>
      <p:cxnSp>
        <p:nvCxnSpPr>
          <p:cNvPr id="42" name="直接连接符 41"/>
          <p:cNvCxnSpPr/>
          <p:nvPr/>
        </p:nvCxnSpPr>
        <p:spPr>
          <a:xfrm>
            <a:off x="1051253" y="1673955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426443" y="2480229"/>
            <a:ext cx="514780" cy="514780"/>
            <a:chOff x="6357074" y="1008628"/>
            <a:chExt cx="1676757" cy="1676757"/>
          </a:xfrm>
        </p:grpSpPr>
        <p:sp>
          <p:nvSpPr>
            <p:cNvPr id="44" name="椭圆 43"/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cs typeface="+mn-ea"/>
                  <a:sym typeface="+mn-lt"/>
                </a:rPr>
                <a:t>2</a:t>
              </a: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7" name="矩形 46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951574" y="2493696"/>
            <a:ext cx="2440303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2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Supply demand framework </a:t>
            </a:r>
            <a:endParaRPr lang="zh-CN" altLang="en-US" sz="18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8" name="直接连接符 47"/>
          <p:cNvCxnSpPr/>
          <p:nvPr/>
        </p:nvCxnSpPr>
        <p:spPr>
          <a:xfrm>
            <a:off x="1050960" y="2770695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934511" y="541316"/>
            <a:ext cx="318822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50" dirty="0">
                <a:solidFill>
                  <a:srgbClr val="5F6266"/>
                </a:solidFill>
                <a:cs typeface="+mn-ea"/>
                <a:sym typeface="+mn-lt"/>
              </a:rPr>
              <a:t>Please click here to add the required titles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887752" y="2868866"/>
            <a:ext cx="33834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Welfare: consumer surplus and producer surplus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25" name="矩形 60">
            <a:extLst>
              <a:ext uri="{FF2B5EF4-FFF2-40B4-BE49-F238E27FC236}">
                <a16:creationId xmlns:a16="http://schemas.microsoft.com/office/drawing/2014/main" id="{C6EB441C-0BB7-4B91-A7D4-3B928630EB1A}"/>
              </a:ext>
            </a:extLst>
          </p:cNvPr>
          <p:cNvSpPr/>
          <p:nvPr/>
        </p:nvSpPr>
        <p:spPr>
          <a:xfrm>
            <a:off x="951574" y="1852003"/>
            <a:ext cx="338348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Profits increase and sales increase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5AEC7A-C441-4ECD-8DE4-F3E6C9364011}"/>
              </a:ext>
            </a:extLst>
          </p:cNvPr>
          <p:cNvSpPr txBox="1"/>
          <p:nvPr/>
        </p:nvSpPr>
        <p:spPr>
          <a:xfrm>
            <a:off x="4572000" y="1376149"/>
            <a:ext cx="4085667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Importance of Questions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400" dirty="0">
              <a:solidFill>
                <a:schemeClr val="accent1"/>
              </a:solidFill>
              <a:cs typeface="+mn-ea"/>
              <a:sym typeface="+mn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dirty="0">
                <a:solidFill>
                  <a:schemeClr val="accent1"/>
                </a:solidFill>
                <a:cs typeface="+mn-ea"/>
                <a:sym typeface="+mn-lt"/>
              </a:rPr>
              <a:t>Improve farmers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China’s poor are mainly concentrated in its rural areas (Stuart 2015). With the rapid development of agricultural e-commerce (Zeng et al., 2016), e-commerce poverty alleviation is becoming a new policy for local governments. Empirical evidence supports the conclusion that e-commerce can increase farmers’ income significantly (Jensen, 2007;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Burga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and Barreto, 2014; Shimamoto et al., 2015).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200" b="0" i="0" u="none" strike="noStrike" baseline="0" dirty="0">
              <a:solidFill>
                <a:schemeClr val="accent1"/>
              </a:solidFill>
              <a:latin typeface="Times New Roman" panose="02020603050405020304" pitchFamily="18" charset="0"/>
              <a:cs typeface="+mn-ea"/>
              <a:sym typeface="+mn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dirty="0">
                <a:solidFill>
                  <a:schemeClr val="accent1"/>
                </a:solidFill>
                <a:latin typeface="Times New Roman" panose="02020603050405020304" pitchFamily="18" charset="0"/>
                <a:cs typeface="+mn-ea"/>
                <a:sym typeface="+mn-lt"/>
              </a:rPr>
              <a:t>Challenges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With the market being more competitive, the poor farmers’ disadvantages in capital investment (Shao, Z., 2017) and human resources (Luo and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Niu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2019) are magnified. </a:t>
            </a:r>
            <a:endParaRPr lang="en-US" altLang="zh-CN" sz="12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7" grpId="0"/>
      <p:bldP spid="61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5"/>
          <p:cNvSpPr txBox="1">
            <a:spLocks noChangeArrowheads="1"/>
          </p:cNvSpPr>
          <p:nvPr/>
        </p:nvSpPr>
        <p:spPr bwMode="auto">
          <a:xfrm>
            <a:off x="934511" y="183664"/>
            <a:ext cx="204254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Research Questions</a:t>
            </a:r>
          </a:p>
        </p:txBody>
      </p:sp>
      <p:cxnSp>
        <p:nvCxnSpPr>
          <p:cNvPr id="13" name="直接连接符 12"/>
          <p:cNvCxnSpPr/>
          <p:nvPr/>
        </p:nvCxnSpPr>
        <p:spPr>
          <a:xfrm>
            <a:off x="1032788" y="522218"/>
            <a:ext cx="31012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5"/>
          <p:cNvSpPr txBox="1">
            <a:spLocks noChangeArrowheads="1"/>
          </p:cNvSpPr>
          <p:nvPr/>
        </p:nvSpPr>
        <p:spPr bwMode="auto">
          <a:xfrm>
            <a:off x="420024" y="278417"/>
            <a:ext cx="36420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02</a:t>
            </a:r>
            <a:endParaRPr lang="zh-CN" altLang="en-US" sz="120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426443" y="1340275"/>
            <a:ext cx="514780" cy="514780"/>
            <a:chOff x="6357074" y="1008628"/>
            <a:chExt cx="1676757" cy="1676757"/>
          </a:xfrm>
        </p:grpSpPr>
        <p:sp>
          <p:nvSpPr>
            <p:cNvPr id="38" name="椭圆 37"/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050" dirty="0">
                  <a:solidFill>
                    <a:prstClr val="white"/>
                  </a:solidFill>
                  <a:cs typeface="+mn-ea"/>
                  <a:sym typeface="+mn-lt"/>
                </a:rPr>
                <a:t>1</a:t>
              </a:r>
              <a:endParaRPr lang="zh-CN" altLang="en-US" sz="105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1" name="矩形 40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951867" y="1396956"/>
            <a:ext cx="3319374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2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How beneficial to farmers?</a:t>
            </a:r>
          </a:p>
        </p:txBody>
      </p:sp>
      <p:cxnSp>
        <p:nvCxnSpPr>
          <p:cNvPr id="42" name="直接连接符 41"/>
          <p:cNvCxnSpPr/>
          <p:nvPr/>
        </p:nvCxnSpPr>
        <p:spPr>
          <a:xfrm>
            <a:off x="1051253" y="1673955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426443" y="2480229"/>
            <a:ext cx="514780" cy="514780"/>
            <a:chOff x="6357074" y="1008628"/>
            <a:chExt cx="1676757" cy="1676757"/>
          </a:xfrm>
        </p:grpSpPr>
        <p:sp>
          <p:nvSpPr>
            <p:cNvPr id="44" name="椭圆 43"/>
            <p:cNvSpPr/>
            <p:nvPr/>
          </p:nvSpPr>
          <p:spPr>
            <a:xfrm>
              <a:off x="6357074" y="1008628"/>
              <a:ext cx="1676757" cy="1676757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6552150" y="1193250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cs typeface="+mn-ea"/>
                  <a:sym typeface="+mn-lt"/>
                </a:rPr>
                <a:t>2</a:t>
              </a:r>
              <a:endParaRPr lang="zh-CN" altLang="en-US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7" name="矩形 46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/>
          <p:nvPr/>
        </p:nvSpPr>
        <p:spPr>
          <a:xfrm>
            <a:off x="951574" y="2493696"/>
            <a:ext cx="2440303" cy="3351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zh-CN" sz="1200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rPr>
              <a:t>Supply demand framework </a:t>
            </a:r>
            <a:endParaRPr lang="zh-CN" altLang="en-US" sz="1800" dirty="0">
              <a:solidFill>
                <a:schemeClr val="tx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48" name="直接连接符 47"/>
          <p:cNvCxnSpPr/>
          <p:nvPr/>
        </p:nvCxnSpPr>
        <p:spPr>
          <a:xfrm>
            <a:off x="1050960" y="2770695"/>
            <a:ext cx="2343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934511" y="541316"/>
            <a:ext cx="318822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050" dirty="0">
                <a:solidFill>
                  <a:srgbClr val="5F6266"/>
                </a:solidFill>
                <a:cs typeface="+mn-ea"/>
                <a:sym typeface="+mn-lt"/>
              </a:rPr>
              <a:t>Please click here to add the required titles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887752" y="2868866"/>
            <a:ext cx="33834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Welfare: consumer surplus and producer surplus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25" name="矩形 60">
            <a:extLst>
              <a:ext uri="{FF2B5EF4-FFF2-40B4-BE49-F238E27FC236}">
                <a16:creationId xmlns:a16="http://schemas.microsoft.com/office/drawing/2014/main" id="{C6EB441C-0BB7-4B91-A7D4-3B928630EB1A}"/>
              </a:ext>
            </a:extLst>
          </p:cNvPr>
          <p:cNvSpPr/>
          <p:nvPr/>
        </p:nvSpPr>
        <p:spPr>
          <a:xfrm>
            <a:off x="951574" y="1852003"/>
            <a:ext cx="338348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Profits increase and sales increase</a:t>
            </a:r>
            <a:endParaRPr lang="zh-CN" altLang="en-US" sz="1200" dirty="0">
              <a:cs typeface="+mn-ea"/>
              <a:sym typeface="+mn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05AEC7A-C441-4ECD-8DE4-F3E6C9364011}"/>
              </a:ext>
            </a:extLst>
          </p:cNvPr>
          <p:cNvSpPr txBox="1"/>
          <p:nvPr/>
        </p:nvSpPr>
        <p:spPr>
          <a:xfrm>
            <a:off x="4572000" y="1376149"/>
            <a:ext cx="4085667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Controversial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400" dirty="0">
              <a:solidFill>
                <a:schemeClr val="accent1"/>
              </a:solidFill>
              <a:cs typeface="+mn-ea"/>
              <a:sym typeface="+mn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dirty="0">
                <a:solidFill>
                  <a:schemeClr val="accent1"/>
                </a:solidFill>
                <a:cs typeface="+mn-ea"/>
                <a:sym typeface="+mn-lt"/>
              </a:rPr>
              <a:t>Positive</a:t>
            </a:r>
          </a:p>
          <a:p>
            <a:pPr marL="228600" indent="-228600" fontAlgn="base"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E-commerce reduces the middle man expenses in sales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channls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(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Bakos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, 1998)</a:t>
            </a:r>
          </a:p>
          <a:p>
            <a:pPr marL="228600" indent="-228600" fontAlgn="base"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E-platforms make information more efficient (Varian et al., 2004), helping the sellers better use information to optimize production (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Baorakis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et al., 2002). </a:t>
            </a:r>
          </a:p>
          <a:p>
            <a:pPr marL="228600" indent="-228600" fontAlgn="base"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E-commerce helps sellers expand their markets (Fraser et al., 2000;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Baourakis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et al., 2002; </a:t>
            </a:r>
            <a:r>
              <a:rPr lang="en-US" sz="1200" b="0" i="0" u="none" strike="noStrike" baseline="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Montealegre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et al., 2007).</a:t>
            </a:r>
            <a:endParaRPr lang="en-US" sz="1200" b="0" i="0" u="none" strike="noStrike" baseline="0" dirty="0">
              <a:solidFill>
                <a:schemeClr val="accent1"/>
              </a:solidFill>
              <a:latin typeface="Times New Roman" panose="02020603050405020304" pitchFamily="18" charset="0"/>
              <a:cs typeface="+mn-ea"/>
              <a:sym typeface="+mn-lt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dirty="0">
                <a:solidFill>
                  <a:schemeClr val="accent1"/>
                </a:solidFill>
                <a:latin typeface="Times New Roman" panose="02020603050405020304" pitchFamily="18" charset="0"/>
                <a:cs typeface="+mn-ea"/>
                <a:sym typeface="+mn-lt"/>
              </a:rPr>
              <a:t>Negative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</a:rPr>
              <a:t>1</a:t>
            </a:r>
            <a:r>
              <a:rPr lang="en-US" sz="12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.   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</a:rPr>
              <a:t>DiMaggio and </a:t>
            </a:r>
            <a:r>
              <a:rPr lang="en-US" sz="12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Hargittai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</a:rPr>
              <a:t> (2001), and </a:t>
            </a:r>
            <a:r>
              <a:rPr lang="en-US" sz="1200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Bonfadelli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</a:rPr>
              <a:t> (2002) all insist that new IT will only benefit people with a higher level of education and income.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</a:rPr>
              <a:t>2.   Additional inequality of competition due to e-commerce (Zeng et al., 2018) </a:t>
            </a:r>
            <a:endParaRPr lang="en-US" altLang="zh-CN" sz="1200" dirty="0">
              <a:solidFill>
                <a:srgbClr val="000000"/>
              </a:solidFill>
              <a:latin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27957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7" grpId="0"/>
      <p:bldP spid="61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>
            <a:off x="1565350" y="1634775"/>
            <a:ext cx="1676757" cy="1676757"/>
          </a:xfrm>
          <a:prstGeom prst="ellips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760426" y="1819397"/>
            <a:ext cx="1307513" cy="1307513"/>
            <a:chOff x="1760426" y="1819397"/>
            <a:chExt cx="1307513" cy="1307513"/>
          </a:xfrm>
        </p:grpSpPr>
        <p:sp>
          <p:nvSpPr>
            <p:cNvPr id="24" name="椭圆 23"/>
            <p:cNvSpPr/>
            <p:nvPr/>
          </p:nvSpPr>
          <p:spPr>
            <a:xfrm>
              <a:off x="1760426" y="1819397"/>
              <a:ext cx="1307513" cy="1307513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75000"/>
                  </a:schemeClr>
                </a:gs>
                <a:gs pos="0">
                  <a:srgbClr val="27506E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1397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文本框 5"/>
            <p:cNvSpPr txBox="1">
              <a:spLocks noChangeArrowheads="1"/>
            </p:cNvSpPr>
            <p:nvPr/>
          </p:nvSpPr>
          <p:spPr bwMode="auto">
            <a:xfrm>
              <a:off x="1962987" y="2057655"/>
              <a:ext cx="870751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 Light" panose="020F0302020204030204" pitchFamily="34" charset="0"/>
                  <a:ea typeface="方正宋刻本秀楷简体" panose="02000000000000000000" pitchFamily="2" charset="-122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4800" b="1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03</a:t>
              </a:r>
              <a:endParaRPr lang="zh-CN" altLang="en-US" sz="4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16" name="文本框 5"/>
          <p:cNvSpPr txBox="1">
            <a:spLocks noChangeArrowheads="1"/>
          </p:cNvSpPr>
          <p:nvPr/>
        </p:nvSpPr>
        <p:spPr bwMode="auto">
          <a:xfrm>
            <a:off x="4998902" y="1885722"/>
            <a:ext cx="346280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Data and Experiment Design</a:t>
            </a:r>
            <a:endParaRPr lang="zh-CN" altLang="en-US" sz="20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735133" y="2239591"/>
            <a:ext cx="1298753" cy="375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accent1"/>
                </a:solidFill>
                <a:cs typeface="+mn-ea"/>
                <a:sym typeface="+mn-lt"/>
              </a:rPr>
              <a:t>From Surveys</a:t>
            </a:r>
            <a:endParaRPr lang="zh-CN" altLang="en-US" sz="20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3803103" y="2609675"/>
            <a:ext cx="341906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3803103" y="1929971"/>
            <a:ext cx="1111558" cy="305617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>
                <a:cs typeface="+mn-ea"/>
                <a:sym typeface="+mn-lt"/>
              </a:rPr>
              <a:t>PART   THREE</a:t>
            </a:r>
            <a:endParaRPr lang="zh-CN" altLang="en-US" sz="1050" dirty="0">
              <a:cs typeface="+mn-ea"/>
              <a:sym typeface="+mn-l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2846506" y="1645703"/>
            <a:ext cx="390517" cy="390517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490685" y="1962503"/>
            <a:ext cx="286781" cy="286781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347294" y="3348380"/>
            <a:ext cx="160345" cy="160345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760426" y="3009307"/>
            <a:ext cx="220530" cy="220530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3089904" y="2680354"/>
            <a:ext cx="228296" cy="228296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2913397" y="3300603"/>
            <a:ext cx="154542" cy="154542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325913" y="2680354"/>
            <a:ext cx="99708" cy="99708"/>
          </a:xfrm>
          <a:prstGeom prst="ellipse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rgbClr val="27506E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1397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2868398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26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750"/>
                            </p:stCondLst>
                            <p:childTnLst>
                              <p:par>
                                <p:cTn id="1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7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3500"/>
                            </p:stCondLst>
                            <p:childTnLst>
                              <p:par>
                                <p:cTn id="14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4250"/>
                            </p:stCondLst>
                            <p:childTnLst>
                              <p:par>
                                <p:cTn id="14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000"/>
                            </p:stCondLst>
                            <p:childTnLst>
                              <p:par>
                                <p:cTn id="15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6" grpId="0"/>
      <p:bldP spid="20" grpId="0"/>
      <p:bldP spid="7" grpId="0" animBg="1"/>
      <p:bldP spid="25" grpId="0" animBg="1"/>
      <p:bldP spid="26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66C22882-3A7D-471D-BA47-8B31B4C274BC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E:\学习\包图网\视频"/>
  <p:tag name="ISPRING_PRESENTATION_TITLE" val="商业策划"/>
</p:tagLst>
</file>

<file path=ppt/theme/theme1.xml><?xml version="1.0" encoding="utf-8"?>
<a:theme xmlns:a="http://schemas.openxmlformats.org/drawingml/2006/main" name="第一PPT，www.1ppt.com">
  <a:themeElements>
    <a:clrScheme name="蓝色沉稳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F4E79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jciwigm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1055</TotalTime>
  <Words>1210</Words>
  <Application>Microsoft Office PowerPoint</Application>
  <PresentationFormat>On-screen Show (16:9)</PresentationFormat>
  <Paragraphs>220</Paragraphs>
  <Slides>21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Adobe 繁黑體 Std B</vt:lpstr>
      <vt:lpstr>Arial Unicode MS</vt:lpstr>
      <vt:lpstr>微软雅黑</vt:lpstr>
      <vt:lpstr>Agency FB</vt:lpstr>
      <vt:lpstr>Arial</vt:lpstr>
      <vt:lpstr>Calibri</vt:lpstr>
      <vt:lpstr>Calibri Light</vt:lpstr>
      <vt:lpstr>Times New Roman</vt:lpstr>
      <vt:lpstr>第一PPT，www.1ppt.com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keywords/>
  <dc:description/>
  <cp:lastModifiedBy>Chunyu Qu</cp:lastModifiedBy>
  <cp:revision>1671</cp:revision>
  <dcterms:created xsi:type="dcterms:W3CDTF">2016-04-24T15:52:00Z</dcterms:created>
  <dcterms:modified xsi:type="dcterms:W3CDTF">2021-05-08T03:33:42Z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